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9" r:id="rId2"/>
    <p:sldId id="263" r:id="rId3"/>
    <p:sldId id="264" r:id="rId4"/>
    <p:sldId id="261" r:id="rId5"/>
    <p:sldId id="265" r:id="rId6"/>
    <p:sldId id="266" r:id="rId7"/>
    <p:sldId id="267" r:id="rId8"/>
    <p:sldId id="270" r:id="rId9"/>
    <p:sldId id="269" r:id="rId10"/>
    <p:sldId id="268" r:id="rId11"/>
    <p:sldId id="276" r:id="rId12"/>
    <p:sldId id="273" r:id="rId13"/>
    <p:sldId id="274" r:id="rId14"/>
    <p:sldId id="275" r:id="rId15"/>
    <p:sldId id="277" r:id="rId16"/>
    <p:sldId id="287" r:id="rId17"/>
    <p:sldId id="290" r:id="rId18"/>
    <p:sldId id="291" r:id="rId19"/>
    <p:sldId id="284" r:id="rId20"/>
    <p:sldId id="283" r:id="rId21"/>
    <p:sldId id="285" r:id="rId22"/>
    <p:sldId id="297" r:id="rId23"/>
    <p:sldId id="280" r:id="rId24"/>
    <p:sldId id="271" r:id="rId25"/>
    <p:sldId id="272" r:id="rId26"/>
    <p:sldId id="262" r:id="rId27"/>
    <p:sldId id="278" r:id="rId28"/>
    <p:sldId id="286" r:id="rId29"/>
    <p:sldId id="282" r:id="rId30"/>
    <p:sldId id="295" r:id="rId31"/>
    <p:sldId id="296" r:id="rId32"/>
    <p:sldId id="257" r:id="rId33"/>
    <p:sldId id="258"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6" d="100"/>
          <a:sy n="56" d="100"/>
        </p:scale>
        <p:origin x="1000" y="56"/>
      </p:cViewPr>
      <p:guideLst/>
    </p:cSldViewPr>
  </p:slideViewPr>
  <p:notesTextViewPr>
    <p:cViewPr>
      <p:scale>
        <a:sx n="1" d="1"/>
        <a:sy n="1" d="1"/>
      </p:scale>
      <p:origin x="0" y="0"/>
    </p:cViewPr>
  </p:notesTextViewPr>
  <p:sorterViewPr>
    <p:cViewPr>
      <p:scale>
        <a:sx n="90" d="100"/>
        <a:sy n="90" d="100"/>
      </p:scale>
      <p:origin x="0" y="-461"/>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17D9DCF5-B292-4E1A-91E2-7E8DCFEE31E2}" type="datetimeFigureOut">
              <a:rPr lang="es-PE" smtClean="0"/>
              <a:t>17/01/2022</a:t>
            </a:fld>
            <a:endParaRPr lang="es-PE" dirty="0"/>
          </a:p>
        </p:txBody>
      </p:sp>
      <p:sp>
        <p:nvSpPr>
          <p:cNvPr id="5" name="Footer Placeholder 4"/>
          <p:cNvSpPr>
            <a:spLocks noGrp="1"/>
          </p:cNvSpPr>
          <p:nvPr>
            <p:ph type="ftr" sz="quarter" idx="11"/>
          </p:nvPr>
        </p:nvSpPr>
        <p:spPr/>
        <p:txBody>
          <a:bodyPr/>
          <a:lstStyle/>
          <a:p>
            <a:endParaRPr lang="es-PE"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81CF0DB-D3A5-41BE-AC92-AF6C3DF9C3F5}" type="slidenum">
              <a:rPr lang="es-PE" smtClean="0"/>
              <a:t>‹Nº›</a:t>
            </a:fld>
            <a:endParaRPr lang="es-PE" dirty="0"/>
          </a:p>
        </p:txBody>
      </p:sp>
    </p:spTree>
    <p:extLst>
      <p:ext uri="{BB962C8B-B14F-4D97-AF65-F5344CB8AC3E}">
        <p14:creationId xmlns:p14="http://schemas.microsoft.com/office/powerpoint/2010/main" val="128859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17D9DCF5-B292-4E1A-91E2-7E8DCFEE31E2}" type="datetimeFigureOut">
              <a:rPr lang="es-PE" smtClean="0"/>
              <a:t>17/01/2022</a:t>
            </a:fld>
            <a:endParaRPr lang="es-PE" dirty="0"/>
          </a:p>
        </p:txBody>
      </p:sp>
      <p:sp>
        <p:nvSpPr>
          <p:cNvPr id="5" name="Footer Placeholder 4"/>
          <p:cNvSpPr>
            <a:spLocks noGrp="1"/>
          </p:cNvSpPr>
          <p:nvPr>
            <p:ph type="ftr" sz="quarter" idx="11"/>
          </p:nvPr>
        </p:nvSpPr>
        <p:spPr/>
        <p:txBody>
          <a:bodyPr/>
          <a:lstStyle/>
          <a:p>
            <a:endParaRPr lang="es-PE"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81CF0DB-D3A5-41BE-AC92-AF6C3DF9C3F5}" type="slidenum">
              <a:rPr lang="es-PE" smtClean="0"/>
              <a:t>‹Nº›</a:t>
            </a:fld>
            <a:endParaRPr lang="es-PE" dirty="0"/>
          </a:p>
        </p:txBody>
      </p:sp>
    </p:spTree>
    <p:extLst>
      <p:ext uri="{BB962C8B-B14F-4D97-AF65-F5344CB8AC3E}">
        <p14:creationId xmlns:p14="http://schemas.microsoft.com/office/powerpoint/2010/main" val="4049634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17D9DCF5-B292-4E1A-91E2-7E8DCFEE31E2}" type="datetimeFigureOut">
              <a:rPr lang="es-PE" smtClean="0"/>
              <a:t>17/01/2022</a:t>
            </a:fld>
            <a:endParaRPr lang="es-PE" dirty="0"/>
          </a:p>
        </p:txBody>
      </p:sp>
      <p:sp>
        <p:nvSpPr>
          <p:cNvPr id="5" name="Footer Placeholder 4"/>
          <p:cNvSpPr>
            <a:spLocks noGrp="1"/>
          </p:cNvSpPr>
          <p:nvPr>
            <p:ph type="ftr" sz="quarter" idx="11"/>
          </p:nvPr>
        </p:nvSpPr>
        <p:spPr/>
        <p:txBody>
          <a:bodyPr/>
          <a:lstStyle/>
          <a:p>
            <a:endParaRPr lang="es-PE"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81CF0DB-D3A5-41BE-AC92-AF6C3DF9C3F5}" type="slidenum">
              <a:rPr lang="es-PE" smtClean="0"/>
              <a:t>‹Nº›</a:t>
            </a:fld>
            <a:endParaRPr lang="es-PE"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31201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17D9DCF5-B292-4E1A-91E2-7E8DCFEE31E2}" type="datetimeFigureOut">
              <a:rPr lang="es-PE" smtClean="0"/>
              <a:t>17/01/2022</a:t>
            </a:fld>
            <a:endParaRPr lang="es-PE" dirty="0"/>
          </a:p>
        </p:txBody>
      </p:sp>
      <p:sp>
        <p:nvSpPr>
          <p:cNvPr id="6" name="Footer Placeholder 5"/>
          <p:cNvSpPr>
            <a:spLocks noGrp="1"/>
          </p:cNvSpPr>
          <p:nvPr>
            <p:ph type="ftr" sz="quarter" idx="11"/>
          </p:nvPr>
        </p:nvSpPr>
        <p:spPr/>
        <p:txBody>
          <a:bodyPr/>
          <a:lstStyle/>
          <a:p>
            <a:endParaRPr lang="es-PE"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81CF0DB-D3A5-41BE-AC92-AF6C3DF9C3F5}" type="slidenum">
              <a:rPr lang="es-PE" smtClean="0"/>
              <a:t>‹Nº›</a:t>
            </a:fld>
            <a:endParaRPr lang="es-PE" dirty="0"/>
          </a:p>
        </p:txBody>
      </p:sp>
    </p:spTree>
    <p:extLst>
      <p:ext uri="{BB962C8B-B14F-4D97-AF65-F5344CB8AC3E}">
        <p14:creationId xmlns:p14="http://schemas.microsoft.com/office/powerpoint/2010/main" val="40116487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17D9DCF5-B292-4E1A-91E2-7E8DCFEE31E2}" type="datetimeFigureOut">
              <a:rPr lang="es-PE" smtClean="0"/>
              <a:t>17/01/2022</a:t>
            </a:fld>
            <a:endParaRPr lang="es-PE" dirty="0"/>
          </a:p>
        </p:txBody>
      </p:sp>
      <p:sp>
        <p:nvSpPr>
          <p:cNvPr id="6" name="Footer Placeholder 5"/>
          <p:cNvSpPr>
            <a:spLocks noGrp="1"/>
          </p:cNvSpPr>
          <p:nvPr>
            <p:ph type="ftr" sz="quarter" idx="11"/>
          </p:nvPr>
        </p:nvSpPr>
        <p:spPr/>
        <p:txBody>
          <a:bodyPr/>
          <a:lstStyle/>
          <a:p>
            <a:endParaRPr lang="es-PE"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81CF0DB-D3A5-41BE-AC92-AF6C3DF9C3F5}" type="slidenum">
              <a:rPr lang="es-PE" smtClean="0"/>
              <a:t>‹Nº›</a:t>
            </a:fld>
            <a:endParaRPr lang="es-PE"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180358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17D9DCF5-B292-4E1A-91E2-7E8DCFEE31E2}" type="datetimeFigureOut">
              <a:rPr lang="es-PE" smtClean="0"/>
              <a:t>17/01/2022</a:t>
            </a:fld>
            <a:endParaRPr lang="es-PE" dirty="0"/>
          </a:p>
        </p:txBody>
      </p:sp>
      <p:sp>
        <p:nvSpPr>
          <p:cNvPr id="6" name="Footer Placeholder 5"/>
          <p:cNvSpPr>
            <a:spLocks noGrp="1"/>
          </p:cNvSpPr>
          <p:nvPr>
            <p:ph type="ftr" sz="quarter" idx="11"/>
          </p:nvPr>
        </p:nvSpPr>
        <p:spPr/>
        <p:txBody>
          <a:bodyPr/>
          <a:lstStyle/>
          <a:p>
            <a:endParaRPr lang="es-PE"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81CF0DB-D3A5-41BE-AC92-AF6C3DF9C3F5}" type="slidenum">
              <a:rPr lang="es-PE" smtClean="0"/>
              <a:t>‹Nº›</a:t>
            </a:fld>
            <a:endParaRPr lang="es-PE" dirty="0"/>
          </a:p>
        </p:txBody>
      </p:sp>
    </p:spTree>
    <p:extLst>
      <p:ext uri="{BB962C8B-B14F-4D97-AF65-F5344CB8AC3E}">
        <p14:creationId xmlns:p14="http://schemas.microsoft.com/office/powerpoint/2010/main" val="2935050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7D9DCF5-B292-4E1A-91E2-7E8DCFEE31E2}" type="datetimeFigureOut">
              <a:rPr lang="es-PE" smtClean="0"/>
              <a:t>17/01/2022</a:t>
            </a:fld>
            <a:endParaRPr lang="es-PE" dirty="0"/>
          </a:p>
        </p:txBody>
      </p:sp>
      <p:sp>
        <p:nvSpPr>
          <p:cNvPr id="5" name="Footer Placeholder 4"/>
          <p:cNvSpPr>
            <a:spLocks noGrp="1"/>
          </p:cNvSpPr>
          <p:nvPr>
            <p:ph type="ftr" sz="quarter" idx="11"/>
          </p:nvPr>
        </p:nvSpPr>
        <p:spPr/>
        <p:txBody>
          <a:bodyPr/>
          <a:lstStyle/>
          <a:p>
            <a:endParaRPr lang="es-PE"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81CF0DB-D3A5-41BE-AC92-AF6C3DF9C3F5}" type="slidenum">
              <a:rPr lang="es-PE" smtClean="0"/>
              <a:t>‹Nº›</a:t>
            </a:fld>
            <a:endParaRPr lang="es-PE" dirty="0"/>
          </a:p>
        </p:txBody>
      </p:sp>
    </p:spTree>
    <p:extLst>
      <p:ext uri="{BB962C8B-B14F-4D97-AF65-F5344CB8AC3E}">
        <p14:creationId xmlns:p14="http://schemas.microsoft.com/office/powerpoint/2010/main" val="30301676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7D9DCF5-B292-4E1A-91E2-7E8DCFEE31E2}" type="datetimeFigureOut">
              <a:rPr lang="es-PE" smtClean="0"/>
              <a:t>17/01/2022</a:t>
            </a:fld>
            <a:endParaRPr lang="es-PE" dirty="0"/>
          </a:p>
        </p:txBody>
      </p:sp>
      <p:sp>
        <p:nvSpPr>
          <p:cNvPr id="5" name="Footer Placeholder 4"/>
          <p:cNvSpPr>
            <a:spLocks noGrp="1"/>
          </p:cNvSpPr>
          <p:nvPr>
            <p:ph type="ftr" sz="quarter" idx="11"/>
          </p:nvPr>
        </p:nvSpPr>
        <p:spPr/>
        <p:txBody>
          <a:bodyPr/>
          <a:lstStyle/>
          <a:p>
            <a:endParaRPr lang="es-PE"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81CF0DB-D3A5-41BE-AC92-AF6C3DF9C3F5}" type="slidenum">
              <a:rPr lang="es-PE" smtClean="0"/>
              <a:t>‹Nº›</a:t>
            </a:fld>
            <a:endParaRPr lang="es-PE" dirty="0"/>
          </a:p>
        </p:txBody>
      </p:sp>
    </p:spTree>
    <p:extLst>
      <p:ext uri="{BB962C8B-B14F-4D97-AF65-F5344CB8AC3E}">
        <p14:creationId xmlns:p14="http://schemas.microsoft.com/office/powerpoint/2010/main" val="1593842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7D9DCF5-B292-4E1A-91E2-7E8DCFEE31E2}" type="datetimeFigureOut">
              <a:rPr lang="es-PE" smtClean="0"/>
              <a:t>17/01/2022</a:t>
            </a:fld>
            <a:endParaRPr lang="es-PE" dirty="0"/>
          </a:p>
        </p:txBody>
      </p:sp>
      <p:sp>
        <p:nvSpPr>
          <p:cNvPr id="5" name="Footer Placeholder 4"/>
          <p:cNvSpPr>
            <a:spLocks noGrp="1"/>
          </p:cNvSpPr>
          <p:nvPr>
            <p:ph type="ftr" sz="quarter" idx="11"/>
          </p:nvPr>
        </p:nvSpPr>
        <p:spPr/>
        <p:txBody>
          <a:bodyPr/>
          <a:lstStyle/>
          <a:p>
            <a:endParaRPr lang="es-PE"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81CF0DB-D3A5-41BE-AC92-AF6C3DF9C3F5}" type="slidenum">
              <a:rPr lang="es-PE" smtClean="0"/>
              <a:t>‹Nº›</a:t>
            </a:fld>
            <a:endParaRPr lang="es-PE" dirty="0"/>
          </a:p>
        </p:txBody>
      </p:sp>
    </p:spTree>
    <p:extLst>
      <p:ext uri="{BB962C8B-B14F-4D97-AF65-F5344CB8AC3E}">
        <p14:creationId xmlns:p14="http://schemas.microsoft.com/office/powerpoint/2010/main" val="2196467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17D9DCF5-B292-4E1A-91E2-7E8DCFEE31E2}" type="datetimeFigureOut">
              <a:rPr lang="es-PE" smtClean="0"/>
              <a:t>17/01/2022</a:t>
            </a:fld>
            <a:endParaRPr lang="es-PE" dirty="0"/>
          </a:p>
        </p:txBody>
      </p:sp>
      <p:sp>
        <p:nvSpPr>
          <p:cNvPr id="5" name="Footer Placeholder 4"/>
          <p:cNvSpPr>
            <a:spLocks noGrp="1"/>
          </p:cNvSpPr>
          <p:nvPr>
            <p:ph type="ftr" sz="quarter" idx="11"/>
          </p:nvPr>
        </p:nvSpPr>
        <p:spPr/>
        <p:txBody>
          <a:bodyPr/>
          <a:lstStyle/>
          <a:p>
            <a:endParaRPr lang="es-PE"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81CF0DB-D3A5-41BE-AC92-AF6C3DF9C3F5}" type="slidenum">
              <a:rPr lang="es-PE" smtClean="0"/>
              <a:t>‹Nº›</a:t>
            </a:fld>
            <a:endParaRPr lang="es-PE" dirty="0"/>
          </a:p>
        </p:txBody>
      </p:sp>
    </p:spTree>
    <p:extLst>
      <p:ext uri="{BB962C8B-B14F-4D97-AF65-F5344CB8AC3E}">
        <p14:creationId xmlns:p14="http://schemas.microsoft.com/office/powerpoint/2010/main" val="1507187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17D9DCF5-B292-4E1A-91E2-7E8DCFEE31E2}" type="datetimeFigureOut">
              <a:rPr lang="es-PE" smtClean="0"/>
              <a:t>17/01/2022</a:t>
            </a:fld>
            <a:endParaRPr lang="es-PE" dirty="0"/>
          </a:p>
        </p:txBody>
      </p:sp>
      <p:sp>
        <p:nvSpPr>
          <p:cNvPr id="6" name="Footer Placeholder 5"/>
          <p:cNvSpPr>
            <a:spLocks noGrp="1"/>
          </p:cNvSpPr>
          <p:nvPr>
            <p:ph type="ftr" sz="quarter" idx="11"/>
          </p:nvPr>
        </p:nvSpPr>
        <p:spPr/>
        <p:txBody>
          <a:bodyPr/>
          <a:lstStyle/>
          <a:p>
            <a:endParaRPr lang="es-PE"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81CF0DB-D3A5-41BE-AC92-AF6C3DF9C3F5}" type="slidenum">
              <a:rPr lang="es-PE" smtClean="0"/>
              <a:t>‹Nº›</a:t>
            </a:fld>
            <a:endParaRPr lang="es-PE" dirty="0"/>
          </a:p>
        </p:txBody>
      </p:sp>
    </p:spTree>
    <p:extLst>
      <p:ext uri="{BB962C8B-B14F-4D97-AF65-F5344CB8AC3E}">
        <p14:creationId xmlns:p14="http://schemas.microsoft.com/office/powerpoint/2010/main" val="4116320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17D9DCF5-B292-4E1A-91E2-7E8DCFEE31E2}" type="datetimeFigureOut">
              <a:rPr lang="es-PE" smtClean="0"/>
              <a:t>17/01/2022</a:t>
            </a:fld>
            <a:endParaRPr lang="es-PE" dirty="0"/>
          </a:p>
        </p:txBody>
      </p:sp>
      <p:sp>
        <p:nvSpPr>
          <p:cNvPr id="8" name="Footer Placeholder 7"/>
          <p:cNvSpPr>
            <a:spLocks noGrp="1"/>
          </p:cNvSpPr>
          <p:nvPr>
            <p:ph type="ftr" sz="quarter" idx="11"/>
          </p:nvPr>
        </p:nvSpPr>
        <p:spPr/>
        <p:txBody>
          <a:bodyPr/>
          <a:lstStyle/>
          <a:p>
            <a:endParaRPr lang="es-PE"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81CF0DB-D3A5-41BE-AC92-AF6C3DF9C3F5}" type="slidenum">
              <a:rPr lang="es-PE" smtClean="0"/>
              <a:t>‹Nº›</a:t>
            </a:fld>
            <a:endParaRPr lang="es-PE" dirty="0"/>
          </a:p>
        </p:txBody>
      </p:sp>
    </p:spTree>
    <p:extLst>
      <p:ext uri="{BB962C8B-B14F-4D97-AF65-F5344CB8AC3E}">
        <p14:creationId xmlns:p14="http://schemas.microsoft.com/office/powerpoint/2010/main" val="586406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17D9DCF5-B292-4E1A-91E2-7E8DCFEE31E2}" type="datetimeFigureOut">
              <a:rPr lang="es-PE" smtClean="0"/>
              <a:t>17/01/2022</a:t>
            </a:fld>
            <a:endParaRPr lang="es-PE" dirty="0"/>
          </a:p>
        </p:txBody>
      </p:sp>
      <p:sp>
        <p:nvSpPr>
          <p:cNvPr id="4" name="Footer Placeholder 3"/>
          <p:cNvSpPr>
            <a:spLocks noGrp="1"/>
          </p:cNvSpPr>
          <p:nvPr>
            <p:ph type="ftr" sz="quarter" idx="11"/>
          </p:nvPr>
        </p:nvSpPr>
        <p:spPr/>
        <p:txBody>
          <a:bodyPr/>
          <a:lstStyle/>
          <a:p>
            <a:endParaRPr lang="es-PE"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81CF0DB-D3A5-41BE-AC92-AF6C3DF9C3F5}" type="slidenum">
              <a:rPr lang="es-PE" smtClean="0"/>
              <a:t>‹Nº›</a:t>
            </a:fld>
            <a:endParaRPr lang="es-PE" dirty="0"/>
          </a:p>
        </p:txBody>
      </p:sp>
    </p:spTree>
    <p:extLst>
      <p:ext uri="{BB962C8B-B14F-4D97-AF65-F5344CB8AC3E}">
        <p14:creationId xmlns:p14="http://schemas.microsoft.com/office/powerpoint/2010/main" val="1144181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D9DCF5-B292-4E1A-91E2-7E8DCFEE31E2}" type="datetimeFigureOut">
              <a:rPr lang="es-PE" smtClean="0"/>
              <a:t>17/01/2022</a:t>
            </a:fld>
            <a:endParaRPr lang="es-PE" dirty="0"/>
          </a:p>
        </p:txBody>
      </p:sp>
      <p:sp>
        <p:nvSpPr>
          <p:cNvPr id="3" name="Footer Placeholder 2"/>
          <p:cNvSpPr>
            <a:spLocks noGrp="1"/>
          </p:cNvSpPr>
          <p:nvPr>
            <p:ph type="ftr" sz="quarter" idx="11"/>
          </p:nvPr>
        </p:nvSpPr>
        <p:spPr/>
        <p:txBody>
          <a:bodyPr/>
          <a:lstStyle/>
          <a:p>
            <a:endParaRPr lang="es-PE"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81CF0DB-D3A5-41BE-AC92-AF6C3DF9C3F5}" type="slidenum">
              <a:rPr lang="es-PE" smtClean="0"/>
              <a:t>‹Nº›</a:t>
            </a:fld>
            <a:endParaRPr lang="es-PE" dirty="0"/>
          </a:p>
        </p:txBody>
      </p:sp>
    </p:spTree>
    <p:extLst>
      <p:ext uri="{BB962C8B-B14F-4D97-AF65-F5344CB8AC3E}">
        <p14:creationId xmlns:p14="http://schemas.microsoft.com/office/powerpoint/2010/main" val="4132996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17D9DCF5-B292-4E1A-91E2-7E8DCFEE31E2}" type="datetimeFigureOut">
              <a:rPr lang="es-PE" smtClean="0"/>
              <a:t>17/01/2022</a:t>
            </a:fld>
            <a:endParaRPr lang="es-PE" dirty="0"/>
          </a:p>
        </p:txBody>
      </p:sp>
      <p:sp>
        <p:nvSpPr>
          <p:cNvPr id="6" name="Footer Placeholder 5"/>
          <p:cNvSpPr>
            <a:spLocks noGrp="1"/>
          </p:cNvSpPr>
          <p:nvPr>
            <p:ph type="ftr" sz="quarter" idx="11"/>
          </p:nvPr>
        </p:nvSpPr>
        <p:spPr/>
        <p:txBody>
          <a:bodyPr/>
          <a:lstStyle/>
          <a:p>
            <a:endParaRPr lang="es-PE"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81CF0DB-D3A5-41BE-AC92-AF6C3DF9C3F5}" type="slidenum">
              <a:rPr lang="es-PE" smtClean="0"/>
              <a:t>‹Nº›</a:t>
            </a:fld>
            <a:endParaRPr lang="es-PE" dirty="0"/>
          </a:p>
        </p:txBody>
      </p:sp>
    </p:spTree>
    <p:extLst>
      <p:ext uri="{BB962C8B-B14F-4D97-AF65-F5344CB8AC3E}">
        <p14:creationId xmlns:p14="http://schemas.microsoft.com/office/powerpoint/2010/main" val="3365154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17D9DCF5-B292-4E1A-91E2-7E8DCFEE31E2}" type="datetimeFigureOut">
              <a:rPr lang="es-PE" smtClean="0"/>
              <a:t>17/01/2022</a:t>
            </a:fld>
            <a:endParaRPr lang="es-PE" dirty="0"/>
          </a:p>
        </p:txBody>
      </p:sp>
      <p:sp>
        <p:nvSpPr>
          <p:cNvPr id="6" name="Footer Placeholder 5"/>
          <p:cNvSpPr>
            <a:spLocks noGrp="1"/>
          </p:cNvSpPr>
          <p:nvPr>
            <p:ph type="ftr" sz="quarter" idx="11"/>
          </p:nvPr>
        </p:nvSpPr>
        <p:spPr/>
        <p:txBody>
          <a:bodyPr/>
          <a:lstStyle/>
          <a:p>
            <a:endParaRPr lang="es-PE"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81CF0DB-D3A5-41BE-AC92-AF6C3DF9C3F5}" type="slidenum">
              <a:rPr lang="es-PE" smtClean="0"/>
              <a:t>‹Nº›</a:t>
            </a:fld>
            <a:endParaRPr lang="es-PE" dirty="0"/>
          </a:p>
        </p:txBody>
      </p:sp>
    </p:spTree>
    <p:extLst>
      <p:ext uri="{BB962C8B-B14F-4D97-AF65-F5344CB8AC3E}">
        <p14:creationId xmlns:p14="http://schemas.microsoft.com/office/powerpoint/2010/main" val="2518607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7D9DCF5-B292-4E1A-91E2-7E8DCFEE31E2}" type="datetimeFigureOut">
              <a:rPr lang="es-PE" smtClean="0"/>
              <a:t>17/01/2022</a:t>
            </a:fld>
            <a:endParaRPr lang="es-PE"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PE"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81CF0DB-D3A5-41BE-AC92-AF6C3DF9C3F5}" type="slidenum">
              <a:rPr lang="es-PE" smtClean="0"/>
              <a:t>‹Nº›</a:t>
            </a:fld>
            <a:endParaRPr lang="es-PE" dirty="0"/>
          </a:p>
        </p:txBody>
      </p:sp>
    </p:spTree>
    <p:extLst>
      <p:ext uri="{BB962C8B-B14F-4D97-AF65-F5344CB8AC3E}">
        <p14:creationId xmlns:p14="http://schemas.microsoft.com/office/powerpoint/2010/main" val="70264365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ejiahuaman@gmail.co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1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CDDAE410-00B8-4C17-8FA7-3F05198DFDD8}"/>
              </a:ext>
            </a:extLst>
          </p:cNvPr>
          <p:cNvSpPr txBox="1"/>
          <p:nvPr/>
        </p:nvSpPr>
        <p:spPr>
          <a:xfrm>
            <a:off x="1044037" y="1333554"/>
            <a:ext cx="10387780" cy="4190891"/>
          </a:xfrm>
          <a:prstGeom prst="rect">
            <a:avLst/>
          </a:prstGeom>
          <a:noFill/>
        </p:spPr>
        <p:txBody>
          <a:bodyPr wrap="none" rtlCol="0">
            <a:spAutoFit/>
          </a:bodyPr>
          <a:lstStyle/>
          <a:p>
            <a:pPr algn="ctr">
              <a:spcAft>
                <a:spcPts val="800"/>
              </a:spcAft>
            </a:pPr>
            <a:r>
              <a:rPr lang="es-PE" sz="3200" b="1" i="1" dirty="0">
                <a:effectLst/>
                <a:latin typeface="Times New Roman" panose="02020603050405020304" pitchFamily="18" charset="0"/>
                <a:ea typeface="Calibri" panose="020F0502020204030204" pitchFamily="34" charset="0"/>
                <a:cs typeface="Times New Roman" panose="02020603050405020304" pitchFamily="18" charset="0"/>
              </a:rPr>
              <a:t>LAS PARADOJAS </a:t>
            </a:r>
          </a:p>
          <a:p>
            <a:pPr algn="ctr">
              <a:spcAft>
                <a:spcPts val="800"/>
              </a:spcAft>
            </a:pPr>
            <a:r>
              <a:rPr lang="es-PE" sz="3200" b="1" i="1" dirty="0">
                <a:effectLst/>
                <a:latin typeface="Times New Roman" panose="02020603050405020304" pitchFamily="18" charset="0"/>
                <a:ea typeface="Calibri" panose="020F0502020204030204" pitchFamily="34" charset="0"/>
                <a:cs typeface="Times New Roman" panose="02020603050405020304" pitchFamily="18" charset="0"/>
              </a:rPr>
              <a:t>ANTE EL RAZONAMIENTO NATURAL </a:t>
            </a:r>
          </a:p>
          <a:p>
            <a:pPr algn="ctr">
              <a:spcAft>
                <a:spcPts val="800"/>
              </a:spcAft>
            </a:pPr>
            <a:r>
              <a:rPr lang="es-PE" sz="3200" b="1" i="1" dirty="0">
                <a:effectLst/>
                <a:latin typeface="Times New Roman" panose="02020603050405020304" pitchFamily="18" charset="0"/>
                <a:ea typeface="Calibri" panose="020F0502020204030204" pitchFamily="34" charset="0"/>
                <a:cs typeface="Times New Roman" panose="02020603050405020304" pitchFamily="18" charset="0"/>
              </a:rPr>
              <a:t>INDÍGENA</a:t>
            </a:r>
            <a:endParaRPr lang="es-PE" sz="3200" i="1"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s-PE"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PE" sz="1800" dirty="0">
              <a:effectLst/>
              <a:latin typeface="Arial" panose="020B0604020202020204" pitchFamily="34" charset="0"/>
              <a:ea typeface="Calibri" panose="020F0502020204030204" pitchFamily="34" charset="0"/>
              <a:cs typeface="Times New Roman" panose="02020603050405020304" pitchFamily="18" charset="0"/>
            </a:endParaRPr>
          </a:p>
          <a:p>
            <a:pPr algn="r">
              <a:spcAft>
                <a:spcPts val="800"/>
              </a:spcAft>
            </a:pPr>
            <a:r>
              <a:rPr lang="es-PE" sz="1800" dirty="0">
                <a:effectLst/>
                <a:latin typeface="Times New Roman" panose="02020603050405020304" pitchFamily="18" charset="0"/>
                <a:ea typeface="Calibri" panose="020F0502020204030204" pitchFamily="34" charset="0"/>
                <a:cs typeface="Times New Roman" panose="02020603050405020304" pitchFamily="18" charset="0"/>
              </a:rPr>
              <a:t>Mario Mejía Huamán</a:t>
            </a:r>
            <a:endParaRPr lang="es-PE" sz="1800" dirty="0">
              <a:effectLst/>
              <a:latin typeface="Arial" panose="020B0604020202020204" pitchFamily="34" charset="0"/>
              <a:ea typeface="Calibri" panose="020F0502020204030204" pitchFamily="34" charset="0"/>
              <a:cs typeface="Times New Roman" panose="02020603050405020304" pitchFamily="18" charset="0"/>
            </a:endParaRPr>
          </a:p>
          <a:p>
            <a:pPr algn="r">
              <a:spcAft>
                <a:spcPts val="800"/>
              </a:spcAft>
            </a:pPr>
            <a:r>
              <a:rPr lang="es-PE"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mejiahuaman@gmail.com</a:t>
            </a:r>
            <a:endParaRPr lang="es-PE" sz="1800" dirty="0">
              <a:effectLst/>
              <a:latin typeface="Arial" panose="020B0604020202020204" pitchFamily="34" charset="0"/>
              <a:ea typeface="Calibri" panose="020F0502020204030204" pitchFamily="34" charset="0"/>
              <a:cs typeface="Times New Roman" panose="02020603050405020304" pitchFamily="18" charset="0"/>
            </a:endParaRPr>
          </a:p>
          <a:p>
            <a:pPr algn="r">
              <a:spcAft>
                <a:spcPts val="800"/>
              </a:spcAft>
            </a:pPr>
            <a:r>
              <a:rPr lang="es-PE" sz="1800" dirty="0">
                <a:effectLst/>
                <a:latin typeface="Times New Roman" panose="02020603050405020304" pitchFamily="18" charset="0"/>
                <a:ea typeface="Calibri" panose="020F0502020204030204" pitchFamily="34" charset="0"/>
                <a:cs typeface="Times New Roman" panose="02020603050405020304" pitchFamily="18" charset="0"/>
              </a:rPr>
              <a:t>Universidad Ricardo Palma</a:t>
            </a:r>
            <a:endParaRPr lang="es-PE" sz="1800" dirty="0">
              <a:effectLst/>
              <a:latin typeface="Arial" panose="020B0604020202020204" pitchFamily="34" charset="0"/>
              <a:ea typeface="Calibri" panose="020F0502020204030204" pitchFamily="34" charset="0"/>
              <a:cs typeface="Times New Roman" panose="02020603050405020304" pitchFamily="18" charset="0"/>
            </a:endParaRPr>
          </a:p>
          <a:p>
            <a:pPr algn="r">
              <a:spcAft>
                <a:spcPts val="800"/>
              </a:spcAft>
            </a:pPr>
            <a:r>
              <a:rPr lang="es-PE" sz="1800" dirty="0">
                <a:effectLst/>
                <a:latin typeface="Times New Roman" panose="02020603050405020304" pitchFamily="18" charset="0"/>
                <a:ea typeface="Calibri" panose="020F0502020204030204" pitchFamily="34" charset="0"/>
                <a:cs typeface="Times New Roman" panose="02020603050405020304" pitchFamily="18" charset="0"/>
              </a:rPr>
              <a:t>Lima, Perú.</a:t>
            </a:r>
            <a:endParaRPr lang="es-PE" sz="1800" dirty="0">
              <a:effectLst/>
              <a:latin typeface="Arial" panose="020B0604020202020204" pitchFamily="34" charset="0"/>
              <a:ea typeface="Calibri" panose="020F0502020204030204" pitchFamily="34" charset="0"/>
              <a:cs typeface="Times New Roman" panose="02020603050405020304" pitchFamily="18" charset="0"/>
            </a:endParaRPr>
          </a:p>
          <a:p>
            <a:endParaRPr lang="es-PE" dirty="0"/>
          </a:p>
        </p:txBody>
      </p:sp>
    </p:spTree>
    <p:extLst>
      <p:ext uri="{BB962C8B-B14F-4D97-AF65-F5344CB8AC3E}">
        <p14:creationId xmlns:p14="http://schemas.microsoft.com/office/powerpoint/2010/main" val="746580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E1CDAE1-596E-4C60-A566-48259BD9FED8}"/>
              </a:ext>
            </a:extLst>
          </p:cNvPr>
          <p:cNvSpPr txBox="1"/>
          <p:nvPr/>
        </p:nvSpPr>
        <p:spPr>
          <a:xfrm>
            <a:off x="2052320" y="647537"/>
            <a:ext cx="6096000" cy="1938992"/>
          </a:xfrm>
          <a:prstGeom prst="rect">
            <a:avLst/>
          </a:prstGeom>
          <a:noFill/>
        </p:spPr>
        <p:txBody>
          <a:bodyPr wrap="square">
            <a:spAutoFit/>
          </a:bodyPr>
          <a:lstStyle/>
          <a:p>
            <a:pPr algn="just"/>
            <a:r>
              <a:rPr lang="es-PE" sz="2000" spc="-20" dirty="0">
                <a:solidFill>
                  <a:srgbClr val="505050"/>
                </a:solidFill>
                <a:effectLst/>
                <a:latin typeface="Times New Roman" panose="02020603050405020304" pitchFamily="18" charset="0"/>
                <a:ea typeface="Calibri" panose="020F0502020204030204" pitchFamily="34" charset="0"/>
              </a:rPr>
              <a:t>Cierta  vez, el sabio peruano Francisco Miró Quesada manifestaba que algunas demostraciones son kilométricas y poco comprensibles para el lector no especializado. Sin embargo, en esta oportunidad, nos parece razonable las respuestas de los hombres sencillos como Pedro y Valentín, agricultores del Cusco, Perú.</a:t>
            </a:r>
            <a:endParaRPr lang="es-PE" sz="2000" spc="-20" dirty="0">
              <a:solidFill>
                <a:srgbClr val="505050"/>
              </a:solidFill>
              <a:effectLst/>
              <a:latin typeface="Arial" panose="020B0604020202020204" pitchFamily="34" charset="0"/>
              <a:ea typeface="Calibri" panose="020F0502020204030204" pitchFamily="34" charset="0"/>
            </a:endParaRPr>
          </a:p>
        </p:txBody>
      </p:sp>
      <p:pic>
        <p:nvPicPr>
          <p:cNvPr id="8194" name="Picture 2" descr="Declaran Parque de la Papa de Cusco como zona de agrobiodiversidad -  Gobierno del Perú">
            <a:extLst>
              <a:ext uri="{FF2B5EF4-FFF2-40B4-BE49-F238E27FC236}">
                <a16:creationId xmlns:a16="http://schemas.microsoft.com/office/drawing/2014/main" id="{9A10C8AD-365C-48C4-999A-A350248013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90428" y="2766320"/>
            <a:ext cx="6563962" cy="369413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8747708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757B30A-05E9-42AE-80A4-82BDB7A764B2}"/>
              </a:ext>
            </a:extLst>
          </p:cNvPr>
          <p:cNvSpPr txBox="1"/>
          <p:nvPr/>
        </p:nvSpPr>
        <p:spPr>
          <a:xfrm>
            <a:off x="1971040" y="1620272"/>
            <a:ext cx="5242560" cy="2893806"/>
          </a:xfrm>
          <a:prstGeom prst="rect">
            <a:avLst/>
          </a:prstGeom>
          <a:noFill/>
        </p:spPr>
        <p:txBody>
          <a:bodyPr wrap="square">
            <a:spAutoFit/>
          </a:bodyPr>
          <a:lstStyle/>
          <a:p>
            <a:pPr marR="31115" algn="just">
              <a:lnSpc>
                <a:spcPct val="115000"/>
              </a:lnSpc>
            </a:pPr>
            <a:r>
              <a:rPr lang="es-PE" sz="2000" i="1" spc="-15"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“De acuerdo con la teoría de Russell y de la gran mayoría de los matemáticos y filósofos modernos que se dedican al estudio de estos problemas, una proposición como la considerada no es una proposición, sino un sin-sentido”. </a:t>
            </a:r>
          </a:p>
          <a:p>
            <a:pPr marR="31115" algn="just">
              <a:lnSpc>
                <a:spcPct val="115000"/>
              </a:lnSpc>
            </a:pPr>
            <a:endParaRPr lang="es-PE" sz="2000" i="1" spc="-15"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R="31115" algn="just">
              <a:lnSpc>
                <a:spcPct val="115000"/>
              </a:lnSpc>
            </a:pPr>
            <a:r>
              <a:rPr lang="es-PE" sz="2000" spc="-15"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(Miró Quesada, 1968, p. 262.)</a:t>
            </a:r>
          </a:p>
        </p:txBody>
      </p:sp>
      <p:pic>
        <p:nvPicPr>
          <p:cNvPr id="10242" name="Picture 2" descr="Biografía de Francisco Miró Quesada (Su vida, historia, bio resumida)">
            <a:extLst>
              <a:ext uri="{FF2B5EF4-FFF2-40B4-BE49-F238E27FC236}">
                <a16:creationId xmlns:a16="http://schemas.microsoft.com/office/drawing/2014/main" id="{66D4E750-7EA6-4B4B-BCB4-88C8DB72D5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81034" y="1385227"/>
            <a:ext cx="2732405" cy="36479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04999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9A9E68AC-8D36-45FD-AD03-CE0FA259BEAE}"/>
              </a:ext>
            </a:extLst>
          </p:cNvPr>
          <p:cNvSpPr txBox="1"/>
          <p:nvPr/>
        </p:nvSpPr>
        <p:spPr>
          <a:xfrm>
            <a:off x="1971040" y="436880"/>
            <a:ext cx="9265920" cy="5211683"/>
          </a:xfrm>
          <a:prstGeom prst="rect">
            <a:avLst/>
          </a:prstGeom>
          <a:noFill/>
        </p:spPr>
        <p:txBody>
          <a:bodyPr wrap="square">
            <a:spAutoFit/>
          </a:bodyPr>
          <a:lstStyle/>
          <a:p>
            <a:pPr lvl="0"/>
            <a:r>
              <a:rPr lang="es-PE" sz="2000" b="1" dirty="0">
                <a:latin typeface="Arial" panose="020B0604020202020204" pitchFamily="34" charset="0"/>
                <a:ea typeface="Calibri" panose="020F0502020204030204" pitchFamily="34" charset="0"/>
                <a:cs typeface="Arial" panose="020B0604020202020204" pitchFamily="34" charset="0"/>
              </a:rPr>
              <a:t>2. La paradoja: </a:t>
            </a:r>
            <a:r>
              <a:rPr lang="es-PE" sz="2000" b="1" dirty="0">
                <a:effectLst/>
                <a:latin typeface="Arial" panose="020B0604020202020204" pitchFamily="34" charset="0"/>
                <a:ea typeface="Calibri" panose="020F0502020204030204" pitchFamily="34" charset="0"/>
                <a:cs typeface="Arial" panose="020B0604020202020204" pitchFamily="34" charset="0"/>
              </a:rPr>
              <a:t>“</a:t>
            </a:r>
            <a:r>
              <a:rPr lang="es-PE" sz="2000" b="1" i="1" dirty="0">
                <a:effectLst/>
                <a:latin typeface="Arial" panose="020B0604020202020204" pitchFamily="34" charset="0"/>
                <a:ea typeface="Calibri" panose="020F0502020204030204" pitchFamily="34" charset="0"/>
                <a:cs typeface="Arial" panose="020B0604020202020204" pitchFamily="34" charset="0"/>
              </a:rPr>
              <a:t>Esta proposición es falsa</a:t>
            </a:r>
            <a:r>
              <a:rPr lang="es-PE" sz="2000" b="1" dirty="0">
                <a:effectLst/>
                <a:latin typeface="Arial" panose="020B0604020202020204" pitchFamily="34" charset="0"/>
                <a:ea typeface="Calibri" panose="020F0502020204030204" pitchFamily="34" charset="0"/>
                <a:cs typeface="Arial" panose="020B0604020202020204" pitchFamily="34" charset="0"/>
              </a:rPr>
              <a:t>”</a:t>
            </a:r>
          </a:p>
          <a:p>
            <a:pPr marL="457200">
              <a:spcAft>
                <a:spcPts val="800"/>
              </a:spcAft>
            </a:pPr>
            <a:r>
              <a:rPr lang="es-PE" dirty="0">
                <a:effectLst/>
                <a:latin typeface="Arial" panose="020B0604020202020204" pitchFamily="34" charset="0"/>
                <a:ea typeface="Calibri" panose="020F0502020204030204" pitchFamily="34" charset="0"/>
                <a:cs typeface="Arial" panose="020B0604020202020204" pitchFamily="34" charset="0"/>
              </a:rPr>
              <a:t> </a:t>
            </a:r>
          </a:p>
          <a:p>
            <a:pPr marL="285750" indent="-285750" algn="just">
              <a:tabLst>
                <a:tab pos="263525" algn="l"/>
              </a:tabLst>
            </a:pPr>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Volviendo a los viajeros:</a:t>
            </a:r>
          </a:p>
          <a:p>
            <a:pPr marL="285750" indent="-285750" algn="just">
              <a:tabLst>
                <a:tab pos="263525" algn="l"/>
              </a:tabLst>
            </a:pPr>
            <a:r>
              <a:rPr lang="es-PE" i="1" spc="-20" dirty="0">
                <a:solidFill>
                  <a:srgbClr val="C00000"/>
                </a:solidFill>
                <a:effectLst/>
                <a:latin typeface="Arial" panose="020B0604020202020204" pitchFamily="34" charset="0"/>
                <a:ea typeface="Calibri" panose="020F0502020204030204" pitchFamily="34" charset="0"/>
                <a:cs typeface="Arial" panose="020B0604020202020204" pitchFamily="34" charset="0"/>
              </a:rPr>
              <a:t>-¿Podría hacerles otra pregunta?</a:t>
            </a:r>
            <a:r>
              <a:rPr lang="es-PE" spc="-20"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Interrogó el profesor.</a:t>
            </a:r>
          </a:p>
          <a:p>
            <a:pPr marL="285750" indent="-285750" algn="just">
              <a:tabLst>
                <a:tab pos="263525" algn="l"/>
              </a:tabLst>
            </a:pPr>
            <a:r>
              <a:rPr lang="es-PE" i="1" spc="-20" dirty="0">
                <a:solidFill>
                  <a:srgbClr val="C00000"/>
                </a:solidFill>
                <a:effectLst/>
                <a:latin typeface="Arial" panose="020B0604020202020204" pitchFamily="34" charset="0"/>
                <a:ea typeface="Calibri" panose="020F0502020204030204" pitchFamily="34" charset="0"/>
                <a:cs typeface="Arial" panose="020B0604020202020204" pitchFamily="34" charset="0"/>
              </a:rPr>
              <a:t>-¿Del Libro?</a:t>
            </a:r>
            <a:r>
              <a:rPr lang="es-PE" spc="-20"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Respondieron los amigos.</a:t>
            </a:r>
          </a:p>
          <a:p>
            <a:pPr marL="285750" indent="-285750" algn="just">
              <a:tabLst>
                <a:tab pos="263525" algn="l"/>
              </a:tabLst>
            </a:pPr>
            <a:r>
              <a:rPr lang="es-PE" i="1" spc="-20" dirty="0">
                <a:solidFill>
                  <a:srgbClr val="C00000"/>
                </a:solidFill>
                <a:effectLst/>
                <a:latin typeface="Arial" panose="020B0604020202020204" pitchFamily="34" charset="0"/>
                <a:ea typeface="Calibri" panose="020F0502020204030204" pitchFamily="34" charset="0"/>
                <a:cs typeface="Arial" panose="020B0604020202020204" pitchFamily="34" charset="0"/>
              </a:rPr>
              <a:t>-Sí! </a:t>
            </a:r>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Contestó el docente.</a:t>
            </a:r>
          </a:p>
          <a:p>
            <a:pPr marL="285750" indent="-285750" algn="just">
              <a:tabLst>
                <a:tab pos="263525" algn="l"/>
              </a:tabLst>
            </a:pPr>
            <a:r>
              <a:rPr lang="es-PE" spc="-20" dirty="0">
                <a:solidFill>
                  <a:srgbClr val="C00000"/>
                </a:solidFill>
                <a:effectLst/>
                <a:latin typeface="Arial" panose="020B0604020202020204" pitchFamily="34" charset="0"/>
                <a:ea typeface="Calibri" panose="020F0502020204030204" pitchFamily="34" charset="0"/>
                <a:cs typeface="Arial" panose="020B0604020202020204" pitchFamily="34" charset="0"/>
              </a:rPr>
              <a:t>-</a:t>
            </a:r>
            <a:r>
              <a:rPr lang="es-PE" i="1" spc="-20" dirty="0">
                <a:solidFill>
                  <a:srgbClr val="C00000"/>
                </a:solidFill>
                <a:effectLst/>
                <a:latin typeface="Arial" panose="020B0604020202020204" pitchFamily="34" charset="0"/>
                <a:ea typeface="Calibri" panose="020F0502020204030204" pitchFamily="34" charset="0"/>
                <a:cs typeface="Arial" panose="020B0604020202020204" pitchFamily="34" charset="0"/>
              </a:rPr>
              <a:t>Haber, profesor?</a:t>
            </a:r>
            <a:r>
              <a:rPr lang="es-PE" spc="-20"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Dijeron al unísono los dos agricultores.</a:t>
            </a:r>
          </a:p>
          <a:p>
            <a:pPr marL="285750" indent="-285750" algn="just">
              <a:tabLst>
                <a:tab pos="263525" algn="l"/>
              </a:tabLst>
            </a:pPr>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 </a:t>
            </a:r>
          </a:p>
          <a:p>
            <a:pPr marL="285750" indent="-285750" algn="just">
              <a:tabLst>
                <a:tab pos="263525" algn="l"/>
              </a:tabLst>
            </a:pPr>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El profesor les miró con una sonrisa amigable y dijo, atentos, y enunció la proposición:</a:t>
            </a:r>
          </a:p>
          <a:p>
            <a:pPr marL="285750" indent="-285750" algn="just">
              <a:tabLst>
                <a:tab pos="263525" algn="l"/>
              </a:tabLst>
            </a:pPr>
            <a:endPar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endParaRPr>
          </a:p>
          <a:p>
            <a:pPr marL="285750" indent="-285750" algn="just">
              <a:tabLst>
                <a:tab pos="263525" algn="l"/>
              </a:tabLst>
            </a:pPr>
            <a:r>
              <a:rPr lang="es-PE" i="1" spc="-20" dirty="0">
                <a:solidFill>
                  <a:srgbClr val="C00000"/>
                </a:solidFill>
                <a:effectLst/>
                <a:latin typeface="Arial" panose="020B0604020202020204" pitchFamily="34" charset="0"/>
                <a:ea typeface="Calibri" panose="020F0502020204030204" pitchFamily="34" charset="0"/>
                <a:cs typeface="Arial" panose="020B0604020202020204" pitchFamily="34" charset="0"/>
              </a:rPr>
              <a:t>-“Esta proposición es falsa” *. “¿Es verdadera o falsa? ¿Qué piensan ustedes?</a:t>
            </a:r>
            <a:r>
              <a:rPr lang="es-PE" i="1" spc="-20" dirty="0">
                <a:solidFill>
                  <a:srgbClr val="505050"/>
                </a:solidFill>
                <a:latin typeface="Arial" panose="020B0604020202020204" pitchFamily="34" charset="0"/>
                <a:ea typeface="Calibri" panose="020F0502020204030204" pitchFamily="34" charset="0"/>
                <a:cs typeface="Arial" panose="020B0604020202020204" pitchFamily="34" charset="0"/>
              </a:rPr>
              <a:t> </a:t>
            </a:r>
            <a:r>
              <a:rPr lang="es-PE" sz="1400" i="1" spc="-20" dirty="0">
                <a:solidFill>
                  <a:srgbClr val="505050"/>
                </a:solidFill>
                <a:latin typeface="Arial" panose="020B0604020202020204" pitchFamily="34" charset="0"/>
                <a:ea typeface="Calibri" panose="020F0502020204030204" pitchFamily="34" charset="0"/>
                <a:cs typeface="Arial" panose="020B0604020202020204" pitchFamily="34" charset="0"/>
              </a:rPr>
              <a:t>(Miró Quesada, 1968, p. 260</a:t>
            </a:r>
            <a:r>
              <a:rPr lang="es-PE" sz="1400" i="1" spc="-20" dirty="0">
                <a:solidFill>
                  <a:srgbClr val="C00000"/>
                </a:solidFill>
                <a:latin typeface="Arial" panose="020B0604020202020204" pitchFamily="34" charset="0"/>
                <a:ea typeface="Calibri" panose="020F0502020204030204" pitchFamily="34" charset="0"/>
                <a:cs typeface="Arial" panose="020B0604020202020204" pitchFamily="34" charset="0"/>
              </a:rPr>
              <a:t>)</a:t>
            </a:r>
            <a:endParaRPr lang="es-PE" sz="1400" i="1" spc="-20"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p>
            <a:pPr marL="285750" indent="-285750" algn="just">
              <a:tabLst>
                <a:tab pos="263525" algn="l"/>
              </a:tabLst>
            </a:pPr>
            <a:endParaRPr lang="es-PE" i="1" spc="-20" dirty="0">
              <a:solidFill>
                <a:srgbClr val="505050"/>
              </a:solidFill>
              <a:effectLst/>
              <a:latin typeface="Arial" panose="020B0604020202020204" pitchFamily="34" charset="0"/>
              <a:ea typeface="Calibri" panose="020F0502020204030204" pitchFamily="34" charset="0"/>
              <a:cs typeface="Arial" panose="020B0604020202020204" pitchFamily="34" charset="0"/>
            </a:endParaRPr>
          </a:p>
          <a:p>
            <a:pPr marL="285750" indent="-285750" algn="just">
              <a:tabLst>
                <a:tab pos="263525" algn="l"/>
              </a:tabLst>
            </a:pPr>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En seguida Pedro preguntó</a:t>
            </a:r>
            <a:r>
              <a:rPr lang="es-PE" i="1"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 </a:t>
            </a:r>
            <a:r>
              <a:rPr lang="es-PE" i="1" spc="-20" dirty="0">
                <a:solidFill>
                  <a:srgbClr val="C00000"/>
                </a:solidFill>
                <a:effectLst/>
                <a:latin typeface="Arial" panose="020B0604020202020204" pitchFamily="34" charset="0"/>
                <a:ea typeface="Calibri" panose="020F0502020204030204" pitchFamily="34" charset="0"/>
                <a:cs typeface="Arial" panose="020B0604020202020204" pitchFamily="34" charset="0"/>
              </a:rPr>
              <a:t>-Profesor y, ¿cuál es la proposición?</a:t>
            </a:r>
            <a:endParaRPr lang="es-PE" spc="-20"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p>
            <a:pPr marL="285750" indent="-285750" algn="just">
              <a:tabLst>
                <a:tab pos="263525" algn="l"/>
              </a:tabLst>
            </a:pPr>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Para aclarar la pregunta el profesor reformuló la pregunta, pero esta vez en el idioma nativo inca, y seguidamente los dos entrevistados  respondieron al unísono:</a:t>
            </a:r>
          </a:p>
          <a:p>
            <a:pPr marL="285750" indent="-285750" algn="just">
              <a:tabLst>
                <a:tab pos="263525" algn="l"/>
              </a:tabLst>
            </a:pPr>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 </a:t>
            </a:r>
          </a:p>
          <a:p>
            <a:pPr marL="285750" indent="-285750">
              <a:spcAft>
                <a:spcPts val="800"/>
              </a:spcAft>
              <a:buFontTx/>
              <a:buChar char="-"/>
              <a:tabLst>
                <a:tab pos="263525" algn="l"/>
              </a:tabLst>
            </a:pPr>
            <a:r>
              <a:rPr lang="es-PE" i="1" dirty="0">
                <a:solidFill>
                  <a:srgbClr val="C00000"/>
                </a:solidFill>
                <a:effectLst/>
                <a:latin typeface="Arial" panose="020B0604020202020204" pitchFamily="34" charset="0"/>
                <a:ea typeface="Calibri" panose="020F0502020204030204" pitchFamily="34" charset="0"/>
                <a:cs typeface="Arial" panose="020B0604020202020204" pitchFamily="34" charset="0"/>
              </a:rPr>
              <a:t>¿Y, ¿cuál es la proposición? </a:t>
            </a:r>
          </a:p>
        </p:txBody>
      </p:sp>
      <p:sp>
        <p:nvSpPr>
          <p:cNvPr id="4" name="CuadroTexto 3">
            <a:extLst>
              <a:ext uri="{FF2B5EF4-FFF2-40B4-BE49-F238E27FC236}">
                <a16:creationId xmlns:a16="http://schemas.microsoft.com/office/drawing/2014/main" id="{19CFFF15-AC2C-4FCB-BEA8-A49A2B583FDF}"/>
              </a:ext>
            </a:extLst>
          </p:cNvPr>
          <p:cNvSpPr txBox="1"/>
          <p:nvPr/>
        </p:nvSpPr>
        <p:spPr>
          <a:xfrm>
            <a:off x="3738880" y="5812979"/>
            <a:ext cx="6096000" cy="687368"/>
          </a:xfrm>
          <a:prstGeom prst="rect">
            <a:avLst/>
          </a:prstGeom>
          <a:noFill/>
        </p:spPr>
        <p:txBody>
          <a:bodyPr wrap="square">
            <a:spAutoFit/>
          </a:bodyPr>
          <a:lstStyle/>
          <a:p>
            <a:pPr>
              <a:spcAft>
                <a:spcPts val="800"/>
              </a:spcAft>
              <a:tabLst>
                <a:tab pos="263525" algn="l"/>
              </a:tabLst>
            </a:pPr>
            <a:r>
              <a:rPr lang="es-PE" sz="1600" i="1" dirty="0">
                <a:effectLst/>
                <a:latin typeface="Arial" panose="020B0604020202020204" pitchFamily="34" charset="0"/>
                <a:ea typeface="Calibri" panose="020F0502020204030204" pitchFamily="34" charset="0"/>
                <a:cs typeface="Arial" panose="020B0604020202020204" pitchFamily="34" charset="0"/>
              </a:rPr>
              <a:t>*-Kay yuyay nisqaymi q’ollma. Sut’ichu manachu?</a:t>
            </a:r>
          </a:p>
          <a:p>
            <a:pPr>
              <a:spcAft>
                <a:spcPts val="800"/>
              </a:spcAft>
              <a:tabLst>
                <a:tab pos="263525" algn="l"/>
              </a:tabLst>
            </a:pPr>
            <a:r>
              <a:rPr lang="es-PE" sz="1600" i="1" dirty="0">
                <a:latin typeface="Arial" panose="020B0604020202020204" pitchFamily="34" charset="0"/>
                <a:ea typeface="Calibri" panose="020F0502020204030204" pitchFamily="34" charset="0"/>
                <a:cs typeface="Arial" panose="020B0604020202020204" pitchFamily="34" charset="0"/>
              </a:rPr>
              <a:t>-¿Ima nisqayki?</a:t>
            </a:r>
            <a:endParaRPr lang="es-PE" sz="16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64519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ACC58E7-5673-4FF2-B1B3-9C8A2E4821AE}"/>
              </a:ext>
            </a:extLst>
          </p:cNvPr>
          <p:cNvSpPr txBox="1"/>
          <p:nvPr/>
        </p:nvSpPr>
        <p:spPr>
          <a:xfrm>
            <a:off x="6644640" y="1305163"/>
            <a:ext cx="4795520" cy="4247317"/>
          </a:xfrm>
          <a:prstGeom prst="rect">
            <a:avLst/>
          </a:prstGeom>
          <a:noFill/>
        </p:spPr>
        <p:txBody>
          <a:bodyPr wrap="square">
            <a:spAutoFit/>
          </a:bodyPr>
          <a:lstStyle/>
          <a:p>
            <a:pPr algn="just"/>
            <a:r>
              <a:rPr lang="es-PE" sz="1800"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Ante la pregunta de Pedro, el profesor no supo qué responder; pensó que cada logos o idioma natural, tiene su propia lógica. </a:t>
            </a:r>
          </a:p>
          <a:p>
            <a:pPr algn="just"/>
            <a:endParaRPr lang="es-PE" spc="-20" dirty="0">
              <a:solidFill>
                <a:srgbClr val="505050"/>
              </a:solidFill>
              <a:latin typeface="Arial" panose="020B0604020202020204" pitchFamily="34" charset="0"/>
              <a:ea typeface="Calibri" panose="020F0502020204030204" pitchFamily="34" charset="0"/>
              <a:cs typeface="Arial" panose="020B0604020202020204" pitchFamily="34" charset="0"/>
            </a:endParaRPr>
          </a:p>
          <a:p>
            <a:pPr algn="just"/>
            <a:r>
              <a:rPr lang="es-PE" sz="1800"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En cierta ocasión el profesor leyó que el quechua inca, era más lógico que el castellano, ya que en él no existen los artículos, ni los tiempos imperfectos, ni verbos irregulares; por todo esto y por otras razones, propias de su concepción del mundo, no podrían formularse en él, enunciados como la “</a:t>
            </a:r>
            <a:r>
              <a:rPr lang="es-PE" sz="1800" i="1"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Paradoja del Barbero</a:t>
            </a:r>
            <a:r>
              <a:rPr lang="es-PE" sz="1800"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 porque simplemente van contra el sentido común o están mal formuladas gramaticalmente, como esta otra paradoja que dice: </a:t>
            </a:r>
            <a:r>
              <a:rPr lang="es-PE" sz="1800" i="1"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“esta proposición es falsa”.</a:t>
            </a:r>
            <a:endParaRPr lang="es-PE" sz="1600" spc="-20" dirty="0">
              <a:solidFill>
                <a:srgbClr val="505050"/>
              </a:solidFill>
              <a:effectLst/>
              <a:latin typeface="Arial" panose="020B0604020202020204" pitchFamily="34" charset="0"/>
              <a:ea typeface="Calibri" panose="020F0502020204030204" pitchFamily="34" charset="0"/>
              <a:cs typeface="Arial" panose="020B0604020202020204" pitchFamily="34" charset="0"/>
            </a:endParaRPr>
          </a:p>
        </p:txBody>
      </p:sp>
      <p:pic>
        <p:nvPicPr>
          <p:cNvPr id="11266" name="Picture 2" descr="Un campesino cusqueño desarrolla súper papas más nutritivas | Buenazo.pe">
            <a:extLst>
              <a:ext uri="{FF2B5EF4-FFF2-40B4-BE49-F238E27FC236}">
                <a16:creationId xmlns:a16="http://schemas.microsoft.com/office/drawing/2014/main" id="{B0C9FC03-1F3A-4CE8-A01A-1694C3E28B6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520" y="221298"/>
            <a:ext cx="6096000" cy="3286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2095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DAA39EDE-BDDE-47F8-A99B-BC96DB19C423}"/>
              </a:ext>
            </a:extLst>
          </p:cNvPr>
          <p:cNvSpPr txBox="1"/>
          <p:nvPr/>
        </p:nvSpPr>
        <p:spPr>
          <a:xfrm>
            <a:off x="3261360" y="1709788"/>
            <a:ext cx="6096000" cy="2769989"/>
          </a:xfrm>
          <a:prstGeom prst="rect">
            <a:avLst/>
          </a:prstGeom>
          <a:noFill/>
        </p:spPr>
        <p:txBody>
          <a:bodyPr wrap="square">
            <a:spAutoFit/>
          </a:bodyPr>
          <a:lstStyle/>
          <a:p>
            <a:pPr algn="just"/>
            <a:r>
              <a:rPr lang="es-PE" sz="2000"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A la cita, podríamos añadir que, no deberían enunciarse “</a:t>
            </a:r>
            <a:r>
              <a:rPr lang="es-PE" sz="2000" i="1"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seudo proposiciones</a:t>
            </a:r>
            <a:r>
              <a:rPr lang="es-PE" sz="2000"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 como: “</a:t>
            </a:r>
            <a:r>
              <a:rPr lang="es-PE" sz="2000" i="1"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Los fantasmas son millonarios</a:t>
            </a:r>
            <a:r>
              <a:rPr lang="es-PE" sz="2000"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 </a:t>
            </a:r>
            <a:r>
              <a:rPr lang="es-PE" sz="1400"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(Copy, 1962, p. 148-150). </a:t>
            </a:r>
          </a:p>
          <a:p>
            <a:pPr algn="just"/>
            <a:endParaRPr lang="es-PE" sz="1400" spc="-20" dirty="0">
              <a:solidFill>
                <a:srgbClr val="505050"/>
              </a:solidFill>
              <a:latin typeface="Arial" panose="020B0604020202020204" pitchFamily="34" charset="0"/>
              <a:ea typeface="Calibri" panose="020F0502020204030204" pitchFamily="34" charset="0"/>
              <a:cs typeface="Arial" panose="020B0604020202020204" pitchFamily="34" charset="0"/>
            </a:endParaRPr>
          </a:p>
          <a:p>
            <a:pPr algn="just"/>
            <a:r>
              <a:rPr lang="es-PE" sz="2000"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Una proposición debe referirse a un objeto, a un hecho, a una característica o fenómeno de la realidad. Así, </a:t>
            </a:r>
            <a:r>
              <a:rPr lang="es-PE" sz="2000" b="1" spc="-20" dirty="0">
                <a:solidFill>
                  <a:srgbClr val="C00000"/>
                </a:solidFill>
                <a:effectLst/>
                <a:latin typeface="Arial" panose="020B0604020202020204" pitchFamily="34" charset="0"/>
                <a:ea typeface="Calibri" panose="020F0502020204030204" pitchFamily="34" charset="0"/>
                <a:cs typeface="Arial" panose="020B0604020202020204" pitchFamily="34" charset="0"/>
              </a:rPr>
              <a:t>“</a:t>
            </a:r>
            <a:r>
              <a:rPr lang="es-PE" sz="2000" b="1" i="1" spc="-20" dirty="0">
                <a:solidFill>
                  <a:srgbClr val="C00000"/>
                </a:solidFill>
                <a:effectLst/>
                <a:latin typeface="Arial" panose="020B0604020202020204" pitchFamily="34" charset="0"/>
                <a:ea typeface="Calibri" panose="020F0502020204030204" pitchFamily="34" charset="0"/>
                <a:cs typeface="Arial" panose="020B0604020202020204" pitchFamily="34" charset="0"/>
              </a:rPr>
              <a:t>esta proposición es falsa</a:t>
            </a:r>
            <a:r>
              <a:rPr lang="es-PE" sz="2000" b="1" spc="-20"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s-PE" sz="2000"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no se está refiriendo a nada real; por ello la pregunta de Pedro es: </a:t>
            </a:r>
            <a:r>
              <a:rPr lang="es-PE" sz="2000" b="1" spc="-20" dirty="0">
                <a:solidFill>
                  <a:srgbClr val="C00000"/>
                </a:solidFill>
                <a:effectLst/>
                <a:latin typeface="Arial" panose="020B0604020202020204" pitchFamily="34" charset="0"/>
                <a:ea typeface="Calibri" panose="020F0502020204030204" pitchFamily="34" charset="0"/>
                <a:cs typeface="Arial" panose="020B0604020202020204" pitchFamily="34" charset="0"/>
              </a:rPr>
              <a:t>-</a:t>
            </a:r>
            <a:r>
              <a:rPr lang="es-PE" sz="2000" b="1" i="1" spc="-20" dirty="0">
                <a:solidFill>
                  <a:srgbClr val="C00000"/>
                </a:solidFill>
                <a:effectLst/>
                <a:latin typeface="Arial" panose="020B0604020202020204" pitchFamily="34" charset="0"/>
                <a:ea typeface="Calibri" panose="020F0502020204030204" pitchFamily="34" charset="0"/>
                <a:cs typeface="Arial" panose="020B0604020202020204" pitchFamily="34" charset="0"/>
              </a:rPr>
              <a:t>Profesor y ¿cuál es la proposición?</a:t>
            </a:r>
            <a:endParaRPr lang="es-PE" sz="2000" spc="-20" dirty="0">
              <a:solidFill>
                <a:srgbClr val="505050"/>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188058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07D3726-3308-4DDF-8495-E8BCA003DCFC}"/>
              </a:ext>
            </a:extLst>
          </p:cNvPr>
          <p:cNvSpPr txBox="1"/>
          <p:nvPr/>
        </p:nvSpPr>
        <p:spPr>
          <a:xfrm>
            <a:off x="2148840" y="633253"/>
            <a:ext cx="7670800" cy="2172646"/>
          </a:xfrm>
          <a:prstGeom prst="rect">
            <a:avLst/>
          </a:prstGeom>
          <a:noFill/>
        </p:spPr>
        <p:txBody>
          <a:bodyPr wrap="square">
            <a:spAutoFit/>
          </a:bodyPr>
          <a:lstStyle/>
          <a:p>
            <a:pPr lvl="0">
              <a:lnSpc>
                <a:spcPct val="107000"/>
              </a:lnSpc>
            </a:pPr>
            <a:r>
              <a:rPr lang="es-PE" b="1" dirty="0">
                <a:latin typeface="Arial" panose="020B0604020202020204" pitchFamily="34" charset="0"/>
                <a:ea typeface="Calibri" panose="020F0502020204030204" pitchFamily="34" charset="0"/>
                <a:cs typeface="Arial" panose="020B0604020202020204" pitchFamily="34" charset="0"/>
              </a:rPr>
              <a:t>3</a:t>
            </a:r>
            <a:r>
              <a:rPr lang="es-PE" b="1" dirty="0">
                <a:effectLst/>
                <a:latin typeface="Arial" panose="020B0604020202020204" pitchFamily="34" charset="0"/>
                <a:ea typeface="Calibri" panose="020F0502020204030204" pitchFamily="34" charset="0"/>
                <a:cs typeface="Arial" panose="020B0604020202020204" pitchFamily="34" charset="0"/>
              </a:rPr>
              <a:t>.	La paradoja de Cantor: “</a:t>
            </a:r>
            <a:r>
              <a:rPr lang="es-PE" b="1" i="1" dirty="0">
                <a:effectLst/>
                <a:latin typeface="Arial" panose="020B0604020202020204" pitchFamily="34" charset="0"/>
                <a:ea typeface="Calibri" panose="020F0502020204030204" pitchFamily="34" charset="0"/>
                <a:cs typeface="Arial" panose="020B0604020202020204" pitchFamily="34" charset="0"/>
              </a:rPr>
              <a:t>Conjunto de todos los conjuntos</a:t>
            </a:r>
            <a:r>
              <a:rPr lang="es-PE" b="1" dirty="0">
                <a:effectLst/>
                <a:latin typeface="Arial" panose="020B0604020202020204" pitchFamily="34" charset="0"/>
                <a:ea typeface="Calibri" panose="020F0502020204030204" pitchFamily="34" charset="0"/>
                <a:cs typeface="Arial" panose="020B0604020202020204" pitchFamily="34" charset="0"/>
              </a:rPr>
              <a:t>”</a:t>
            </a:r>
            <a:endParaRPr lang="es-PE" dirty="0">
              <a:effectLst/>
              <a:latin typeface="Arial" panose="020B0604020202020204" pitchFamily="34" charset="0"/>
              <a:ea typeface="Calibri" panose="020F0502020204030204" pitchFamily="34" charset="0"/>
              <a:cs typeface="Arial" panose="020B0604020202020204" pitchFamily="34" charset="0"/>
            </a:endParaRPr>
          </a:p>
          <a:p>
            <a:pPr marL="457200">
              <a:lnSpc>
                <a:spcPct val="107000"/>
              </a:lnSpc>
              <a:spcAft>
                <a:spcPts val="800"/>
              </a:spcAft>
            </a:pPr>
            <a:r>
              <a:rPr lang="es-PE" b="1" dirty="0">
                <a:effectLst/>
                <a:latin typeface="Arial" panose="020B0604020202020204" pitchFamily="34" charset="0"/>
                <a:ea typeface="Calibri" panose="020F0502020204030204" pitchFamily="34" charset="0"/>
                <a:cs typeface="Arial" panose="020B0604020202020204" pitchFamily="34" charset="0"/>
              </a:rPr>
              <a:t> </a:t>
            </a:r>
            <a:endParaRPr lang="es-PE" dirty="0">
              <a:effectLst/>
              <a:latin typeface="Arial" panose="020B0604020202020204" pitchFamily="34" charset="0"/>
              <a:ea typeface="Calibri" panose="020F0502020204030204" pitchFamily="34" charset="0"/>
              <a:cs typeface="Arial" panose="020B0604020202020204" pitchFamily="34" charset="0"/>
            </a:endParaRPr>
          </a:p>
          <a:p>
            <a:pPr algn="just"/>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Luego, los viajeros conversaron de otros temas y, el profesor no quiso abusar de la gentileza de los compañeros. Llegado al destino final, los tres varones se dieron un fuerte abrazo y se despidieron. Ya en su hotel el profesor reflexionó sobre la Paradoja de Cantor, </a:t>
            </a:r>
            <a:r>
              <a:rPr lang="es-PE" b="1" spc="-20" dirty="0">
                <a:solidFill>
                  <a:srgbClr val="C00000"/>
                </a:solidFill>
                <a:effectLst/>
                <a:latin typeface="Arial" panose="020B0604020202020204" pitchFamily="34" charset="0"/>
                <a:ea typeface="Calibri" panose="020F0502020204030204" pitchFamily="34" charset="0"/>
                <a:cs typeface="Arial" panose="020B0604020202020204" pitchFamily="34" charset="0"/>
              </a:rPr>
              <a:t>“</a:t>
            </a:r>
            <a:r>
              <a:rPr lang="es-PE" b="1" i="1" spc="-20" dirty="0">
                <a:solidFill>
                  <a:srgbClr val="C00000"/>
                </a:solidFill>
                <a:effectLst/>
                <a:latin typeface="Arial" panose="020B0604020202020204" pitchFamily="34" charset="0"/>
                <a:ea typeface="Calibri" panose="020F0502020204030204" pitchFamily="34" charset="0"/>
                <a:cs typeface="Arial" panose="020B0604020202020204" pitchFamily="34" charset="0"/>
              </a:rPr>
              <a:t>Conjunto de Todos los Conjuntos</a:t>
            </a:r>
            <a:r>
              <a:rPr lang="es-PE" b="1" spc="-20"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poniéndose en las zapatos de sus amigos de viaje:</a:t>
            </a:r>
            <a:endParaRPr lang="es-PE" i="1" spc="-15"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p:txBody>
      </p:sp>
      <p:sp>
        <p:nvSpPr>
          <p:cNvPr id="4" name="CuadroTexto 3">
            <a:extLst>
              <a:ext uri="{FF2B5EF4-FFF2-40B4-BE49-F238E27FC236}">
                <a16:creationId xmlns:a16="http://schemas.microsoft.com/office/drawing/2014/main" id="{50939C72-AE97-445B-9346-754CC1E640F4}"/>
              </a:ext>
            </a:extLst>
          </p:cNvPr>
          <p:cNvSpPr txBox="1"/>
          <p:nvPr/>
        </p:nvSpPr>
        <p:spPr>
          <a:xfrm>
            <a:off x="2011680" y="3500120"/>
            <a:ext cx="8453120" cy="1569660"/>
          </a:xfrm>
          <a:prstGeom prst="rect">
            <a:avLst/>
          </a:prstGeom>
          <a:noFill/>
        </p:spPr>
        <p:txBody>
          <a:bodyPr wrap="square">
            <a:spAutoFit/>
          </a:bodyPr>
          <a:lstStyle/>
          <a:p>
            <a:r>
              <a:rPr lang="es-MX" sz="2400" i="1" dirty="0">
                <a:solidFill>
                  <a:srgbClr val="000000"/>
                </a:solidFill>
                <a:effectLst/>
                <a:latin typeface="MajritTxRoman"/>
              </a:rPr>
              <a:t>“El conjunto de todos los conjuntos está incluido en sí mismo (puesto que es un conjunto), luego su infinitud, es mayor que su propio conjunto</a:t>
            </a:r>
            <a:r>
              <a:rPr lang="es-MX" sz="2400" i="1" dirty="0">
                <a:solidFill>
                  <a:srgbClr val="000000"/>
                </a:solidFill>
                <a:latin typeface="MajritTxRoman"/>
              </a:rPr>
              <a:t>. Por tanto, el conjunto potencia es y no es mayor que su propio conjunto</a:t>
            </a:r>
            <a:r>
              <a:rPr lang="es-MX" sz="2400" i="1" dirty="0">
                <a:solidFill>
                  <a:srgbClr val="000000"/>
                </a:solidFill>
                <a:effectLst/>
                <a:latin typeface="MajritTxRoman"/>
              </a:rPr>
              <a:t>”.</a:t>
            </a:r>
            <a:endParaRPr lang="es-PE" sz="2400" i="1" dirty="0"/>
          </a:p>
        </p:txBody>
      </p:sp>
    </p:spTree>
    <p:extLst>
      <p:ext uri="{BB962C8B-B14F-4D97-AF65-F5344CB8AC3E}">
        <p14:creationId xmlns:p14="http://schemas.microsoft.com/office/powerpoint/2010/main" val="9018714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DC2D5C54-C4E1-405B-88E2-98E8B200DFD2}"/>
              </a:ext>
            </a:extLst>
          </p:cNvPr>
          <p:cNvSpPr txBox="1"/>
          <p:nvPr/>
        </p:nvSpPr>
        <p:spPr>
          <a:xfrm>
            <a:off x="8943565" y="1696936"/>
            <a:ext cx="2044149" cy="923330"/>
          </a:xfrm>
          <a:prstGeom prst="rect">
            <a:avLst/>
          </a:prstGeom>
          <a:noFill/>
        </p:spPr>
        <p:txBody>
          <a:bodyPr wrap="none" rtlCol="0">
            <a:spAutoFit/>
          </a:bodyPr>
          <a:lstStyle/>
          <a:p>
            <a:r>
              <a:rPr lang="es-PE" dirty="0"/>
              <a:t>A=  </a:t>
            </a:r>
            <a:r>
              <a:rPr lang="es-PE" dirty="0">
                <a:sym typeface="Symbol" panose="05050102010706020507" pitchFamily="18" charset="2"/>
              </a:rPr>
              <a:t></a:t>
            </a:r>
            <a:r>
              <a:rPr lang="es-PE" dirty="0"/>
              <a:t>A, 1, 1</a:t>
            </a:r>
            <a:r>
              <a:rPr lang="es-PE" dirty="0">
                <a:sym typeface="Symbol" panose="05050102010706020507" pitchFamily="18" charset="2"/>
              </a:rPr>
              <a:t></a:t>
            </a:r>
          </a:p>
          <a:p>
            <a:r>
              <a:rPr lang="es-PE" u="sng" dirty="0">
                <a:sym typeface="Symbol" panose="05050102010706020507" pitchFamily="18" charset="2"/>
              </a:rPr>
              <a:t>U</a:t>
            </a:r>
            <a:r>
              <a:rPr lang="es-PE" dirty="0">
                <a:sym typeface="Symbol" panose="05050102010706020507" pitchFamily="18" charset="2"/>
              </a:rPr>
              <a:t>=  </a:t>
            </a:r>
            <a:r>
              <a:rPr lang="es-PE" dirty="0"/>
              <a:t>A, 1, 1, 1, U</a:t>
            </a:r>
            <a:r>
              <a:rPr lang="es-PE" dirty="0">
                <a:sym typeface="Symbol" panose="05050102010706020507" pitchFamily="18" charset="2"/>
              </a:rPr>
              <a:t></a:t>
            </a:r>
          </a:p>
          <a:p>
            <a:endParaRPr lang="es-PE" dirty="0"/>
          </a:p>
        </p:txBody>
      </p:sp>
      <p:sp>
        <p:nvSpPr>
          <p:cNvPr id="7" name="CuadroTexto 6">
            <a:extLst>
              <a:ext uri="{FF2B5EF4-FFF2-40B4-BE49-F238E27FC236}">
                <a16:creationId xmlns:a16="http://schemas.microsoft.com/office/drawing/2014/main" id="{382349DA-9096-408F-BC11-93FD89E164DD}"/>
              </a:ext>
            </a:extLst>
          </p:cNvPr>
          <p:cNvSpPr txBox="1"/>
          <p:nvPr/>
        </p:nvSpPr>
        <p:spPr>
          <a:xfrm>
            <a:off x="6310202" y="3893455"/>
            <a:ext cx="5750292" cy="461665"/>
          </a:xfrm>
          <a:prstGeom prst="rect">
            <a:avLst/>
          </a:prstGeom>
          <a:noFill/>
        </p:spPr>
        <p:txBody>
          <a:bodyPr wrap="none" rtlCol="0">
            <a:spAutoFit/>
          </a:bodyPr>
          <a:lstStyle/>
          <a:p>
            <a:r>
              <a:rPr lang="es-PE" dirty="0"/>
              <a:t>2. Hay conjuntos que se contienen a </a:t>
            </a:r>
            <a:r>
              <a:rPr lang="es-PE" sz="2400" b="1" i="1" dirty="0"/>
              <a:t>sí</a:t>
            </a:r>
            <a:r>
              <a:rPr lang="es-PE" dirty="0"/>
              <a:t> mismos. </a:t>
            </a:r>
          </a:p>
        </p:txBody>
      </p:sp>
      <p:sp>
        <p:nvSpPr>
          <p:cNvPr id="2" name="CuadroTexto 1">
            <a:extLst>
              <a:ext uri="{FF2B5EF4-FFF2-40B4-BE49-F238E27FC236}">
                <a16:creationId xmlns:a16="http://schemas.microsoft.com/office/drawing/2014/main" id="{72B9C0CE-2673-4551-A2C8-8A7B1623FEAE}"/>
              </a:ext>
            </a:extLst>
          </p:cNvPr>
          <p:cNvSpPr txBox="1"/>
          <p:nvPr/>
        </p:nvSpPr>
        <p:spPr>
          <a:xfrm>
            <a:off x="1287230" y="1973935"/>
            <a:ext cx="3063659" cy="646331"/>
          </a:xfrm>
          <a:prstGeom prst="rect">
            <a:avLst/>
          </a:prstGeom>
          <a:noFill/>
        </p:spPr>
        <p:txBody>
          <a:bodyPr wrap="none" rtlCol="0">
            <a:spAutoFit/>
          </a:bodyPr>
          <a:lstStyle/>
          <a:p>
            <a:r>
              <a:rPr lang="es-PE" dirty="0"/>
              <a:t>Conj. Normales A= </a:t>
            </a:r>
            <a:r>
              <a:rPr lang="es-PE" dirty="0">
                <a:sym typeface="Symbol" panose="05050102010706020507" pitchFamily="18" charset="2"/>
              </a:rPr>
              <a:t> 1, 2,</a:t>
            </a:r>
            <a:endParaRPr lang="es-PE" dirty="0"/>
          </a:p>
          <a:p>
            <a:endParaRPr lang="es-PE" dirty="0"/>
          </a:p>
        </p:txBody>
      </p:sp>
      <p:sp>
        <p:nvSpPr>
          <p:cNvPr id="5" name="CuadroTexto 4">
            <a:extLst>
              <a:ext uri="{FF2B5EF4-FFF2-40B4-BE49-F238E27FC236}">
                <a16:creationId xmlns:a16="http://schemas.microsoft.com/office/drawing/2014/main" id="{F435C742-F1CB-434B-AB97-247343A91078}"/>
              </a:ext>
            </a:extLst>
          </p:cNvPr>
          <p:cNvSpPr txBox="1"/>
          <p:nvPr/>
        </p:nvSpPr>
        <p:spPr>
          <a:xfrm>
            <a:off x="6650404" y="1950693"/>
            <a:ext cx="2031325" cy="369332"/>
          </a:xfrm>
          <a:prstGeom prst="rect">
            <a:avLst/>
          </a:prstGeom>
          <a:noFill/>
        </p:spPr>
        <p:txBody>
          <a:bodyPr wrap="none" rtlCol="0">
            <a:spAutoFit/>
          </a:bodyPr>
          <a:lstStyle/>
          <a:p>
            <a:r>
              <a:rPr lang="es-PE" dirty="0"/>
              <a:t>Conj. Anormales</a:t>
            </a:r>
          </a:p>
        </p:txBody>
      </p:sp>
      <p:sp>
        <p:nvSpPr>
          <p:cNvPr id="9" name="Elipse 8">
            <a:extLst>
              <a:ext uri="{FF2B5EF4-FFF2-40B4-BE49-F238E27FC236}">
                <a16:creationId xmlns:a16="http://schemas.microsoft.com/office/drawing/2014/main" id="{35F6DE7E-8CAF-47FC-B1F7-5A793853945D}"/>
              </a:ext>
            </a:extLst>
          </p:cNvPr>
          <p:cNvSpPr/>
          <p:nvPr/>
        </p:nvSpPr>
        <p:spPr>
          <a:xfrm>
            <a:off x="1066978" y="1432557"/>
            <a:ext cx="4079631" cy="155134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sp>
        <p:nvSpPr>
          <p:cNvPr id="8" name="Rectángulo 7">
            <a:extLst>
              <a:ext uri="{FF2B5EF4-FFF2-40B4-BE49-F238E27FC236}">
                <a16:creationId xmlns:a16="http://schemas.microsoft.com/office/drawing/2014/main" id="{F712B862-C85E-4F94-97A8-4539A77C786D}"/>
              </a:ext>
            </a:extLst>
          </p:cNvPr>
          <p:cNvSpPr/>
          <p:nvPr/>
        </p:nvSpPr>
        <p:spPr>
          <a:xfrm>
            <a:off x="6443338" y="1321246"/>
            <a:ext cx="4961263" cy="1773966"/>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sp>
        <p:nvSpPr>
          <p:cNvPr id="11" name="Flecha: hacia abajo 10">
            <a:extLst>
              <a:ext uri="{FF2B5EF4-FFF2-40B4-BE49-F238E27FC236}">
                <a16:creationId xmlns:a16="http://schemas.microsoft.com/office/drawing/2014/main" id="{1E1511D8-3ADF-40A5-A5A6-F2174AD2303E}"/>
              </a:ext>
            </a:extLst>
          </p:cNvPr>
          <p:cNvSpPr/>
          <p:nvPr/>
        </p:nvSpPr>
        <p:spPr>
          <a:xfrm flipH="1">
            <a:off x="9611360" y="1012196"/>
            <a:ext cx="45719" cy="684740"/>
          </a:xfrm>
          <a:prstGeom prst="downArrow">
            <a:avLst/>
          </a:prstGeom>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sp>
        <p:nvSpPr>
          <p:cNvPr id="12" name="CuadroTexto 11">
            <a:extLst>
              <a:ext uri="{FF2B5EF4-FFF2-40B4-BE49-F238E27FC236}">
                <a16:creationId xmlns:a16="http://schemas.microsoft.com/office/drawing/2014/main" id="{39618666-AE85-4871-B2CE-2665D77BB4F7}"/>
              </a:ext>
            </a:extLst>
          </p:cNvPr>
          <p:cNvSpPr txBox="1"/>
          <p:nvPr/>
        </p:nvSpPr>
        <p:spPr>
          <a:xfrm>
            <a:off x="9424806" y="328112"/>
            <a:ext cx="357790" cy="461665"/>
          </a:xfrm>
          <a:prstGeom prst="rect">
            <a:avLst/>
          </a:prstGeom>
          <a:noFill/>
          <a:ln>
            <a:solidFill>
              <a:srgbClr val="0070C0"/>
            </a:solidFill>
          </a:ln>
        </p:spPr>
        <p:txBody>
          <a:bodyPr wrap="none" rtlCol="0">
            <a:spAutoFit/>
          </a:bodyPr>
          <a:lstStyle/>
          <a:p>
            <a:r>
              <a:rPr lang="es-PE" sz="2400" b="1" dirty="0">
                <a:solidFill>
                  <a:srgbClr val="0070C0"/>
                </a:solidFill>
              </a:rPr>
              <a:t>?</a:t>
            </a:r>
          </a:p>
        </p:txBody>
      </p:sp>
      <p:sp>
        <p:nvSpPr>
          <p:cNvPr id="13" name="Flecha: hacia abajo 12">
            <a:extLst>
              <a:ext uri="{FF2B5EF4-FFF2-40B4-BE49-F238E27FC236}">
                <a16:creationId xmlns:a16="http://schemas.microsoft.com/office/drawing/2014/main" id="{C25BB805-25FD-4C2F-A1AD-B280F7DFDFFF}"/>
              </a:ext>
            </a:extLst>
          </p:cNvPr>
          <p:cNvSpPr/>
          <p:nvPr/>
        </p:nvSpPr>
        <p:spPr>
          <a:xfrm rot="10800000">
            <a:off x="10669739" y="2370246"/>
            <a:ext cx="46272" cy="1034015"/>
          </a:xfrm>
          <a:prstGeom prst="downArrow">
            <a:avLst/>
          </a:prstGeom>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sp>
        <p:nvSpPr>
          <p:cNvPr id="14" name="CuadroTexto 13">
            <a:extLst>
              <a:ext uri="{FF2B5EF4-FFF2-40B4-BE49-F238E27FC236}">
                <a16:creationId xmlns:a16="http://schemas.microsoft.com/office/drawing/2014/main" id="{98A9C406-3467-4576-9354-E802EDA10200}"/>
              </a:ext>
            </a:extLst>
          </p:cNvPr>
          <p:cNvSpPr txBox="1"/>
          <p:nvPr/>
        </p:nvSpPr>
        <p:spPr>
          <a:xfrm>
            <a:off x="10537116" y="3497131"/>
            <a:ext cx="357790" cy="461665"/>
          </a:xfrm>
          <a:prstGeom prst="rect">
            <a:avLst/>
          </a:prstGeom>
          <a:noFill/>
        </p:spPr>
        <p:txBody>
          <a:bodyPr wrap="none" rtlCol="0">
            <a:spAutoFit/>
          </a:bodyPr>
          <a:lstStyle/>
          <a:p>
            <a:r>
              <a:rPr lang="es-PE" sz="2400" b="1" dirty="0">
                <a:solidFill>
                  <a:srgbClr val="0070C0"/>
                </a:solidFill>
              </a:rPr>
              <a:t>?</a:t>
            </a:r>
          </a:p>
        </p:txBody>
      </p:sp>
      <p:sp>
        <p:nvSpPr>
          <p:cNvPr id="16" name="CuadroTexto 15">
            <a:extLst>
              <a:ext uri="{FF2B5EF4-FFF2-40B4-BE49-F238E27FC236}">
                <a16:creationId xmlns:a16="http://schemas.microsoft.com/office/drawing/2014/main" id="{6441FDC3-723D-40F0-B40F-348ACD0276D4}"/>
              </a:ext>
            </a:extLst>
          </p:cNvPr>
          <p:cNvSpPr txBox="1"/>
          <p:nvPr/>
        </p:nvSpPr>
        <p:spPr>
          <a:xfrm>
            <a:off x="1625600" y="310564"/>
            <a:ext cx="6096000" cy="523220"/>
          </a:xfrm>
          <a:prstGeom prst="rect">
            <a:avLst/>
          </a:prstGeom>
          <a:noFill/>
        </p:spPr>
        <p:txBody>
          <a:bodyPr wrap="square">
            <a:spAutoFit/>
          </a:bodyPr>
          <a:lstStyle/>
          <a:p>
            <a:r>
              <a:rPr lang="es-PE" sz="1400" b="1" dirty="0"/>
              <a:t>Rafael Félix Mora Ramírez</a:t>
            </a:r>
          </a:p>
          <a:p>
            <a:r>
              <a:rPr lang="es-PE" sz="1400" b="1" dirty="0"/>
              <a:t>https://www.youtube.com/watch?v=8yeYviLFUkA</a:t>
            </a:r>
          </a:p>
        </p:txBody>
      </p:sp>
      <p:sp>
        <p:nvSpPr>
          <p:cNvPr id="17" name="CuadroTexto 16">
            <a:extLst>
              <a:ext uri="{FF2B5EF4-FFF2-40B4-BE49-F238E27FC236}">
                <a16:creationId xmlns:a16="http://schemas.microsoft.com/office/drawing/2014/main" id="{F3DAFFEB-E92A-4A9C-8174-ACAD742B3CFC}"/>
              </a:ext>
            </a:extLst>
          </p:cNvPr>
          <p:cNvSpPr txBox="1"/>
          <p:nvPr/>
        </p:nvSpPr>
        <p:spPr>
          <a:xfrm>
            <a:off x="558005" y="3893455"/>
            <a:ext cx="5449321" cy="461665"/>
          </a:xfrm>
          <a:prstGeom prst="rect">
            <a:avLst/>
          </a:prstGeom>
          <a:noFill/>
        </p:spPr>
        <p:txBody>
          <a:bodyPr wrap="square">
            <a:spAutoFit/>
          </a:bodyPr>
          <a:lstStyle/>
          <a:p>
            <a:r>
              <a:rPr lang="es-PE" dirty="0"/>
              <a:t>1. Conjuntos que </a:t>
            </a:r>
            <a:r>
              <a:rPr lang="es-PE" sz="2400" b="1" i="1" dirty="0"/>
              <a:t>no</a:t>
            </a:r>
            <a:r>
              <a:rPr lang="es-PE" dirty="0"/>
              <a:t> se contienen a sí mismos.</a:t>
            </a:r>
          </a:p>
        </p:txBody>
      </p:sp>
      <p:sp>
        <p:nvSpPr>
          <p:cNvPr id="18" name="Rectángulo 17">
            <a:extLst>
              <a:ext uri="{FF2B5EF4-FFF2-40B4-BE49-F238E27FC236}">
                <a16:creationId xmlns:a16="http://schemas.microsoft.com/office/drawing/2014/main" id="{BED020BA-5342-451D-B1AC-227DB72F1EAA}"/>
              </a:ext>
            </a:extLst>
          </p:cNvPr>
          <p:cNvSpPr/>
          <p:nvPr/>
        </p:nvSpPr>
        <p:spPr>
          <a:xfrm>
            <a:off x="558005" y="3947207"/>
            <a:ext cx="5324636" cy="46166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solidFill>
                <a:srgbClr val="FFFF00"/>
              </a:solidFill>
            </a:endParaRPr>
          </a:p>
        </p:txBody>
      </p:sp>
      <p:sp>
        <p:nvSpPr>
          <p:cNvPr id="19" name="Rectángulo 18">
            <a:extLst>
              <a:ext uri="{FF2B5EF4-FFF2-40B4-BE49-F238E27FC236}">
                <a16:creationId xmlns:a16="http://schemas.microsoft.com/office/drawing/2014/main" id="{333A63D7-5C7E-4D7D-89E1-0EE1D9DA277E}"/>
              </a:ext>
            </a:extLst>
          </p:cNvPr>
          <p:cNvSpPr/>
          <p:nvPr/>
        </p:nvSpPr>
        <p:spPr>
          <a:xfrm>
            <a:off x="6309360" y="3950811"/>
            <a:ext cx="5547360" cy="46166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sp>
        <p:nvSpPr>
          <p:cNvPr id="20" name="Flecha: hacia abajo 19">
            <a:extLst>
              <a:ext uri="{FF2B5EF4-FFF2-40B4-BE49-F238E27FC236}">
                <a16:creationId xmlns:a16="http://schemas.microsoft.com/office/drawing/2014/main" id="{A1EDD14F-2F87-4DD0-8616-749D93446D03}"/>
              </a:ext>
            </a:extLst>
          </p:cNvPr>
          <p:cNvSpPr/>
          <p:nvPr/>
        </p:nvSpPr>
        <p:spPr>
          <a:xfrm rot="8282715" flipH="1">
            <a:off x="10026784" y="2275569"/>
            <a:ext cx="80205" cy="1003152"/>
          </a:xfrm>
          <a:prstGeom prst="downArrow">
            <a:avLst/>
          </a:prstGeom>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sp>
        <p:nvSpPr>
          <p:cNvPr id="22" name="CuadroTexto 21">
            <a:extLst>
              <a:ext uri="{FF2B5EF4-FFF2-40B4-BE49-F238E27FC236}">
                <a16:creationId xmlns:a16="http://schemas.microsoft.com/office/drawing/2014/main" id="{F5200C15-686A-474F-8F71-B0B38ABF8B6E}"/>
              </a:ext>
            </a:extLst>
          </p:cNvPr>
          <p:cNvSpPr txBox="1"/>
          <p:nvPr/>
        </p:nvSpPr>
        <p:spPr>
          <a:xfrm>
            <a:off x="6376806" y="4675287"/>
            <a:ext cx="5547360" cy="1754326"/>
          </a:xfrm>
          <a:prstGeom prst="rect">
            <a:avLst/>
          </a:prstGeom>
          <a:noFill/>
        </p:spPr>
        <p:txBody>
          <a:bodyPr wrap="square">
            <a:spAutoFit/>
          </a:bodyPr>
          <a:lstStyle/>
          <a:p>
            <a:r>
              <a:rPr lang="es-MX" sz="1800" i="1" dirty="0">
                <a:solidFill>
                  <a:srgbClr val="000000"/>
                </a:solidFill>
                <a:effectLst/>
                <a:latin typeface="MajritTxRoman"/>
              </a:rPr>
              <a:t>-“El conjunto de todos los conjuntos está incluido en sí mismo, (puesto que es un conjunto)”,</a:t>
            </a:r>
          </a:p>
          <a:p>
            <a:r>
              <a:rPr lang="es-MX" sz="1800" i="1" dirty="0">
                <a:solidFill>
                  <a:srgbClr val="000000"/>
                </a:solidFill>
                <a:effectLst/>
                <a:latin typeface="MajritTxRoman"/>
              </a:rPr>
              <a:t>-“luego su infinitud, es mayor que su propio conjunto”</a:t>
            </a:r>
            <a:r>
              <a:rPr lang="es-MX" sz="1800" i="1" dirty="0">
                <a:solidFill>
                  <a:srgbClr val="000000"/>
                </a:solidFill>
                <a:latin typeface="MajritTxRoman"/>
              </a:rPr>
              <a:t>.</a:t>
            </a:r>
          </a:p>
          <a:p>
            <a:r>
              <a:rPr lang="es-MX" sz="1800" i="1" dirty="0">
                <a:solidFill>
                  <a:srgbClr val="000000"/>
                </a:solidFill>
                <a:latin typeface="MajritTxRoman"/>
              </a:rPr>
              <a:t>-Por tanto, el conjunto potencia es y no es mayor que su propio conjunto</a:t>
            </a:r>
            <a:r>
              <a:rPr lang="es-MX" sz="1800" i="1" dirty="0">
                <a:solidFill>
                  <a:srgbClr val="000000"/>
                </a:solidFill>
                <a:effectLst/>
                <a:latin typeface="MajritTxRoman"/>
              </a:rPr>
              <a:t>”.</a:t>
            </a:r>
            <a:endParaRPr lang="es-MX" sz="1800" i="1" dirty="0">
              <a:solidFill>
                <a:srgbClr val="000000"/>
              </a:solidFill>
              <a:latin typeface="MajritTxRoman"/>
            </a:endParaRPr>
          </a:p>
          <a:p>
            <a:endParaRPr lang="es-PE" dirty="0"/>
          </a:p>
        </p:txBody>
      </p:sp>
    </p:spTree>
    <p:extLst>
      <p:ext uri="{BB962C8B-B14F-4D97-AF65-F5344CB8AC3E}">
        <p14:creationId xmlns:p14="http://schemas.microsoft.com/office/powerpoint/2010/main" val="27195349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2EC8FFEC-57F0-4EF0-B29A-2AD37C4DE2F0}"/>
              </a:ext>
            </a:extLst>
          </p:cNvPr>
          <p:cNvSpPr txBox="1"/>
          <p:nvPr/>
        </p:nvSpPr>
        <p:spPr>
          <a:xfrm>
            <a:off x="1765810" y="484100"/>
            <a:ext cx="9373978" cy="369332"/>
          </a:xfrm>
          <a:prstGeom prst="rect">
            <a:avLst/>
          </a:prstGeom>
          <a:noFill/>
        </p:spPr>
        <p:txBody>
          <a:bodyPr wrap="square" rtlCol="0">
            <a:spAutoFit/>
          </a:bodyPr>
          <a:lstStyle/>
          <a:p>
            <a:r>
              <a:rPr lang="es-PE" b="1" dirty="0"/>
              <a:t>Se puede ver que la cantidad de elementos de  B es menor que A o igual que A</a:t>
            </a:r>
          </a:p>
        </p:txBody>
      </p:sp>
      <p:pic>
        <p:nvPicPr>
          <p:cNvPr id="4" name="Imagen 3">
            <a:extLst>
              <a:ext uri="{FF2B5EF4-FFF2-40B4-BE49-F238E27FC236}">
                <a16:creationId xmlns:a16="http://schemas.microsoft.com/office/drawing/2014/main" id="{3C915908-901B-40FD-99B6-360BCA8D8F44}"/>
              </a:ext>
            </a:extLst>
          </p:cNvPr>
          <p:cNvPicPr>
            <a:picLocks noChangeAspect="1"/>
          </p:cNvPicPr>
          <p:nvPr/>
        </p:nvPicPr>
        <p:blipFill>
          <a:blip r:embed="rId2"/>
          <a:stretch>
            <a:fillRect/>
          </a:stretch>
        </p:blipFill>
        <p:spPr>
          <a:xfrm>
            <a:off x="2011680" y="1480066"/>
            <a:ext cx="2771775" cy="2419350"/>
          </a:xfrm>
          <a:prstGeom prst="rect">
            <a:avLst/>
          </a:prstGeom>
        </p:spPr>
      </p:pic>
      <p:cxnSp>
        <p:nvCxnSpPr>
          <p:cNvPr id="6" name="Conector recto 5">
            <a:extLst>
              <a:ext uri="{FF2B5EF4-FFF2-40B4-BE49-F238E27FC236}">
                <a16:creationId xmlns:a16="http://schemas.microsoft.com/office/drawing/2014/main" id="{063910B3-E237-4996-AB0E-0779D3FD7E1F}"/>
              </a:ext>
            </a:extLst>
          </p:cNvPr>
          <p:cNvCxnSpPr/>
          <p:nvPr/>
        </p:nvCxnSpPr>
        <p:spPr>
          <a:xfrm>
            <a:off x="6356458" y="1822680"/>
            <a:ext cx="0" cy="1734122"/>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7" name="Conector recto 6">
            <a:extLst>
              <a:ext uri="{FF2B5EF4-FFF2-40B4-BE49-F238E27FC236}">
                <a16:creationId xmlns:a16="http://schemas.microsoft.com/office/drawing/2014/main" id="{08E58904-1D8C-4C97-99A0-AD6D0773A4D4}"/>
              </a:ext>
            </a:extLst>
          </p:cNvPr>
          <p:cNvCxnSpPr/>
          <p:nvPr/>
        </p:nvCxnSpPr>
        <p:spPr>
          <a:xfrm>
            <a:off x="6274414" y="1822680"/>
            <a:ext cx="0" cy="1734122"/>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8" name="CuadroTexto 7">
            <a:extLst>
              <a:ext uri="{FF2B5EF4-FFF2-40B4-BE49-F238E27FC236}">
                <a16:creationId xmlns:a16="http://schemas.microsoft.com/office/drawing/2014/main" id="{1A2F5886-6456-4062-94D5-E7CA6F48C48A}"/>
              </a:ext>
            </a:extLst>
          </p:cNvPr>
          <p:cNvSpPr txBox="1"/>
          <p:nvPr/>
        </p:nvSpPr>
        <p:spPr>
          <a:xfrm>
            <a:off x="5836183" y="2541508"/>
            <a:ext cx="356188" cy="369332"/>
          </a:xfrm>
          <a:prstGeom prst="rect">
            <a:avLst/>
          </a:prstGeom>
          <a:noFill/>
        </p:spPr>
        <p:txBody>
          <a:bodyPr wrap="none" rtlCol="0">
            <a:spAutoFit/>
          </a:bodyPr>
          <a:lstStyle/>
          <a:p>
            <a:r>
              <a:rPr lang="es-PE" dirty="0"/>
              <a:t>A</a:t>
            </a:r>
          </a:p>
        </p:txBody>
      </p:sp>
      <p:sp>
        <p:nvSpPr>
          <p:cNvPr id="9" name="CuadroTexto 8">
            <a:extLst>
              <a:ext uri="{FF2B5EF4-FFF2-40B4-BE49-F238E27FC236}">
                <a16:creationId xmlns:a16="http://schemas.microsoft.com/office/drawing/2014/main" id="{6395D97F-E2CE-42FE-9771-F668686D7717}"/>
              </a:ext>
            </a:extLst>
          </p:cNvPr>
          <p:cNvSpPr txBox="1"/>
          <p:nvPr/>
        </p:nvSpPr>
        <p:spPr>
          <a:xfrm>
            <a:off x="6452799" y="2546350"/>
            <a:ext cx="317716" cy="369332"/>
          </a:xfrm>
          <a:prstGeom prst="rect">
            <a:avLst/>
          </a:prstGeom>
          <a:noFill/>
        </p:spPr>
        <p:txBody>
          <a:bodyPr wrap="none" rtlCol="0">
            <a:spAutoFit/>
          </a:bodyPr>
          <a:lstStyle/>
          <a:p>
            <a:r>
              <a:rPr lang="es-PE" dirty="0"/>
              <a:t>B</a:t>
            </a:r>
          </a:p>
        </p:txBody>
      </p:sp>
      <p:pic>
        <p:nvPicPr>
          <p:cNvPr id="1026" name="Picture 2" descr="Foto CDs apilados de stock gratuita - FreeImages.com">
            <a:extLst>
              <a:ext uri="{FF2B5EF4-FFF2-40B4-BE49-F238E27FC236}">
                <a16:creationId xmlns:a16="http://schemas.microsoft.com/office/drawing/2014/main" id="{2E4B30EF-15B0-4E60-90CE-84A8A1E001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04579" y="1765816"/>
            <a:ext cx="2466975" cy="1847850"/>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005CFC1C-C0B0-4A7D-8153-509BF53E78EE}"/>
              </a:ext>
            </a:extLst>
          </p:cNvPr>
          <p:cNvPicPr>
            <a:picLocks noChangeAspect="1"/>
          </p:cNvPicPr>
          <p:nvPr/>
        </p:nvPicPr>
        <p:blipFill>
          <a:blip r:embed="rId4"/>
          <a:stretch>
            <a:fillRect/>
          </a:stretch>
        </p:blipFill>
        <p:spPr>
          <a:xfrm>
            <a:off x="5351568" y="5011309"/>
            <a:ext cx="1925423" cy="1651421"/>
          </a:xfrm>
          <a:prstGeom prst="rect">
            <a:avLst/>
          </a:prstGeom>
        </p:spPr>
      </p:pic>
      <p:sp>
        <p:nvSpPr>
          <p:cNvPr id="3" name="CuadroTexto 2">
            <a:extLst>
              <a:ext uri="{FF2B5EF4-FFF2-40B4-BE49-F238E27FC236}">
                <a16:creationId xmlns:a16="http://schemas.microsoft.com/office/drawing/2014/main" id="{DE6C3B21-7BEC-406C-832E-758E2013FB43}"/>
              </a:ext>
            </a:extLst>
          </p:cNvPr>
          <p:cNvSpPr txBox="1"/>
          <p:nvPr/>
        </p:nvSpPr>
        <p:spPr>
          <a:xfrm>
            <a:off x="2865120" y="3901956"/>
            <a:ext cx="821059" cy="369332"/>
          </a:xfrm>
          <a:prstGeom prst="rect">
            <a:avLst/>
          </a:prstGeom>
          <a:noFill/>
        </p:spPr>
        <p:txBody>
          <a:bodyPr wrap="none" rtlCol="0">
            <a:spAutoFit/>
          </a:bodyPr>
          <a:lstStyle/>
          <a:p>
            <a:r>
              <a:rPr lang="es-PE" b="1" dirty="0"/>
              <a:t>B &lt;  A</a:t>
            </a:r>
          </a:p>
        </p:txBody>
      </p:sp>
      <p:sp>
        <p:nvSpPr>
          <p:cNvPr id="10" name="CuadroTexto 9">
            <a:extLst>
              <a:ext uri="{FF2B5EF4-FFF2-40B4-BE49-F238E27FC236}">
                <a16:creationId xmlns:a16="http://schemas.microsoft.com/office/drawing/2014/main" id="{3906BB4E-EF81-4724-A0C4-9150B43A73EE}"/>
              </a:ext>
            </a:extLst>
          </p:cNvPr>
          <p:cNvSpPr txBox="1"/>
          <p:nvPr/>
        </p:nvSpPr>
        <p:spPr>
          <a:xfrm>
            <a:off x="9338066" y="4086622"/>
            <a:ext cx="795411" cy="369332"/>
          </a:xfrm>
          <a:prstGeom prst="rect">
            <a:avLst/>
          </a:prstGeom>
          <a:noFill/>
        </p:spPr>
        <p:txBody>
          <a:bodyPr wrap="none" rtlCol="0">
            <a:spAutoFit/>
          </a:bodyPr>
          <a:lstStyle/>
          <a:p>
            <a:r>
              <a:rPr lang="es-PE" b="1" dirty="0"/>
              <a:t>A = A</a:t>
            </a:r>
          </a:p>
        </p:txBody>
      </p:sp>
    </p:spTree>
    <p:extLst>
      <p:ext uri="{BB962C8B-B14F-4D97-AF65-F5344CB8AC3E}">
        <p14:creationId xmlns:p14="http://schemas.microsoft.com/office/powerpoint/2010/main" val="27098423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CuadroTexto 1">
                <a:extLst>
                  <a:ext uri="{FF2B5EF4-FFF2-40B4-BE49-F238E27FC236}">
                    <a16:creationId xmlns:a16="http://schemas.microsoft.com/office/drawing/2014/main" id="{E47A8D8E-556C-414A-B5C3-3F9004E8258B}"/>
                  </a:ext>
                </a:extLst>
              </p:cNvPr>
              <p:cNvSpPr txBox="1"/>
              <p:nvPr/>
            </p:nvSpPr>
            <p:spPr>
              <a:xfrm>
                <a:off x="1889760" y="368336"/>
                <a:ext cx="5831840" cy="2585323"/>
              </a:xfrm>
              <a:prstGeom prst="rect">
                <a:avLst/>
              </a:prstGeom>
              <a:noFill/>
            </p:spPr>
            <p:txBody>
              <a:bodyPr wrap="square" rtlCol="0">
                <a:spAutoFit/>
              </a:bodyPr>
              <a:lstStyle/>
              <a:p>
                <a:r>
                  <a:rPr lang="es-PE" dirty="0"/>
                  <a:t>“La potencia de elementos del UNIVERSO será_</a:t>
                </a:r>
              </a:p>
              <a:p>
                <a:endParaRPr lang="es-PE" dirty="0"/>
              </a:p>
              <a:p>
                <a:r>
                  <a:rPr lang="es-PE" dirty="0"/>
                  <a:t>Potenc. </a:t>
                </a:r>
                <a14:m>
                  <m:oMath xmlns:m="http://schemas.openxmlformats.org/officeDocument/2006/math">
                    <m:r>
                      <a:rPr lang="es-PE" i="1" smtClean="0">
                        <a:latin typeface="Cambria Math" panose="02040503050406030204" pitchFamily="18" charset="0"/>
                      </a:rPr>
                      <m:t>≦</m:t>
                    </m:r>
                    <m:r>
                      <a:rPr lang="es-PE" b="0" i="1" smtClean="0">
                        <a:latin typeface="Cambria Math" panose="02040503050406030204" pitchFamily="18" charset="0"/>
                      </a:rPr>
                      <m:t>  </m:t>
                    </m:r>
                    <m:r>
                      <m:rPr>
                        <m:sty m:val="p"/>
                      </m:rPr>
                      <a:rPr lang="es-PE" b="0" i="0" smtClean="0">
                        <a:latin typeface="Cambria Math" panose="02040503050406030204" pitchFamily="18" charset="0"/>
                      </a:rPr>
                      <m:t>U</m:t>
                    </m:r>
                  </m:oMath>
                </a14:m>
                <a:endParaRPr lang="es-PE" dirty="0"/>
              </a:p>
              <a:p>
                <a:r>
                  <a:rPr lang="es-PE" dirty="0"/>
                  <a:t>Cantor sostiene Potenc. </a:t>
                </a:r>
                <a14:m>
                  <m:oMath xmlns:m="http://schemas.openxmlformats.org/officeDocument/2006/math">
                    <m:r>
                      <a:rPr lang="es-PE" i="1" dirty="0">
                        <a:latin typeface="Cambria Math" panose="02040503050406030204" pitchFamily="18" charset="0"/>
                      </a:rPr>
                      <m:t>&gt;</m:t>
                    </m:r>
                    <m:r>
                      <a:rPr lang="es-PE" b="0" i="1" smtClean="0">
                        <a:latin typeface="Cambria Math" panose="02040503050406030204" pitchFamily="18" charset="0"/>
                      </a:rPr>
                      <m:t>  </m:t>
                    </m:r>
                    <m:r>
                      <m:rPr>
                        <m:sty m:val="p"/>
                      </m:rPr>
                      <a:rPr lang="es-PE" b="0" i="0" smtClean="0">
                        <a:latin typeface="Cambria Math" panose="02040503050406030204" pitchFamily="18" charset="0"/>
                      </a:rPr>
                      <m:t>U</m:t>
                    </m:r>
                  </m:oMath>
                </a14:m>
                <a:endParaRPr lang="es-PE" dirty="0"/>
              </a:p>
              <a:p>
                <a:endParaRPr lang="es-PE" dirty="0"/>
              </a:p>
              <a:p>
                <a:endParaRPr lang="es-PE" dirty="0"/>
              </a:p>
              <a:p>
                <a:r>
                  <a:rPr lang="es-MX" sz="1800" i="1" dirty="0">
                    <a:solidFill>
                      <a:srgbClr val="000000"/>
                    </a:solidFill>
                    <a:effectLst/>
                    <a:latin typeface="MajritTxRoman"/>
                  </a:rPr>
                  <a:t>-“luego su infinitud, es mayor que su propio conjunto”</a:t>
                </a:r>
                <a:r>
                  <a:rPr lang="es-MX" sz="1800" i="1" dirty="0">
                    <a:solidFill>
                      <a:srgbClr val="000000"/>
                    </a:solidFill>
                    <a:latin typeface="MajritTxRoman"/>
                  </a:rPr>
                  <a:t>.</a:t>
                </a:r>
              </a:p>
              <a:p>
                <a:endParaRPr lang="es-PE" dirty="0"/>
              </a:p>
              <a:p>
                <a:r>
                  <a:rPr lang="es-PE" dirty="0"/>
                  <a:t>CONCLUSIÓN: CONTRADICCIÓN.</a:t>
                </a:r>
              </a:p>
            </p:txBody>
          </p:sp>
        </mc:Choice>
        <mc:Fallback xmlns="">
          <p:sp>
            <p:nvSpPr>
              <p:cNvPr id="2" name="CuadroTexto 1">
                <a:extLst>
                  <a:ext uri="{FF2B5EF4-FFF2-40B4-BE49-F238E27FC236}">
                    <a16:creationId xmlns:a16="http://schemas.microsoft.com/office/drawing/2014/main" id="{E47A8D8E-556C-414A-B5C3-3F9004E8258B}"/>
                  </a:ext>
                </a:extLst>
              </p:cNvPr>
              <p:cNvSpPr txBox="1">
                <a:spLocks noRot="1" noChangeAspect="1" noMove="1" noResize="1" noEditPoints="1" noAdjustHandles="1" noChangeArrowheads="1" noChangeShapeType="1" noTextEdit="1"/>
              </p:cNvSpPr>
              <p:nvPr/>
            </p:nvSpPr>
            <p:spPr>
              <a:xfrm>
                <a:off x="1889760" y="368336"/>
                <a:ext cx="5831840" cy="2585323"/>
              </a:xfrm>
              <a:prstGeom prst="rect">
                <a:avLst/>
              </a:prstGeom>
              <a:blipFill>
                <a:blip r:embed="rId2"/>
                <a:stretch>
                  <a:fillRect l="-836" t="-1176" b="-2588"/>
                </a:stretch>
              </a:blipFill>
            </p:spPr>
            <p:txBody>
              <a:bodyPr/>
              <a:lstStyle/>
              <a:p>
                <a:r>
                  <a:rPr lang="es-PE">
                    <a:noFill/>
                  </a:rPr>
                  <a:t> </a:t>
                </a:r>
              </a:p>
            </p:txBody>
          </p:sp>
        </mc:Fallback>
      </mc:AlternateContent>
      <p:sp>
        <p:nvSpPr>
          <p:cNvPr id="3" name="CuadroTexto 2">
            <a:extLst>
              <a:ext uri="{FF2B5EF4-FFF2-40B4-BE49-F238E27FC236}">
                <a16:creationId xmlns:a16="http://schemas.microsoft.com/office/drawing/2014/main" id="{5347D1FD-3825-40D4-96FE-4DDF56051775}"/>
              </a:ext>
            </a:extLst>
          </p:cNvPr>
          <p:cNvSpPr txBox="1"/>
          <p:nvPr/>
        </p:nvSpPr>
        <p:spPr>
          <a:xfrm>
            <a:off x="826057" y="3429000"/>
            <a:ext cx="8650125" cy="369332"/>
          </a:xfrm>
          <a:prstGeom prst="rect">
            <a:avLst/>
          </a:prstGeom>
          <a:noFill/>
        </p:spPr>
        <p:txBody>
          <a:bodyPr wrap="none" rtlCol="0">
            <a:spAutoFit/>
          </a:bodyPr>
          <a:lstStyle/>
          <a:p>
            <a:r>
              <a:rPr lang="es-PE" dirty="0"/>
              <a:t>Paradoja que no se puede admitir desde la perspectiva del sentido común</a:t>
            </a:r>
          </a:p>
        </p:txBody>
      </p:sp>
      <p:sp>
        <p:nvSpPr>
          <p:cNvPr id="10" name="CuadroTexto 9">
            <a:extLst>
              <a:ext uri="{FF2B5EF4-FFF2-40B4-BE49-F238E27FC236}">
                <a16:creationId xmlns:a16="http://schemas.microsoft.com/office/drawing/2014/main" id="{7F50D929-7EC9-44E3-8C90-BED835B9580B}"/>
              </a:ext>
            </a:extLst>
          </p:cNvPr>
          <p:cNvSpPr txBox="1"/>
          <p:nvPr/>
        </p:nvSpPr>
        <p:spPr>
          <a:xfrm>
            <a:off x="1706880" y="4260612"/>
            <a:ext cx="5334432" cy="2031325"/>
          </a:xfrm>
          <a:prstGeom prst="rect">
            <a:avLst/>
          </a:prstGeom>
          <a:noFill/>
          <a:ln w="38100">
            <a:solidFill>
              <a:srgbClr val="0070C0"/>
            </a:solidFill>
          </a:ln>
        </p:spPr>
        <p:txBody>
          <a:bodyPr wrap="square" rtlCol="0">
            <a:spAutoFit/>
          </a:bodyPr>
          <a:lstStyle/>
          <a:p>
            <a:r>
              <a:rPr lang="es-PE" dirty="0">
                <a:latin typeface="Arial" panose="020B0604020202020204" pitchFamily="34" charset="0"/>
                <a:cs typeface="Arial" panose="020B0604020202020204" pitchFamily="34" charset="0"/>
              </a:rPr>
              <a:t>MH. Si “C” es </a:t>
            </a:r>
            <a:r>
              <a:rPr lang="es-PE" b="1" dirty="0">
                <a:solidFill>
                  <a:srgbClr val="C00000"/>
                </a:solidFill>
                <a:latin typeface="Arial" panose="020B0604020202020204" pitchFamily="34" charset="0"/>
                <a:cs typeface="Arial" panose="020B0604020202020204" pitchFamily="34" charset="0"/>
              </a:rPr>
              <a:t>contenedor</a:t>
            </a:r>
            <a:r>
              <a:rPr lang="es-PE" dirty="0">
                <a:latin typeface="Arial" panose="020B0604020202020204" pitchFamily="34" charset="0"/>
                <a:cs typeface="Arial" panose="020B0604020202020204" pitchFamily="34" charset="0"/>
              </a:rPr>
              <a:t> de los “c”,  nada nos impide pensar que “C” puede contener muchos subconjuntos “c”.</a:t>
            </a:r>
          </a:p>
          <a:p>
            <a:pPr algn="ctr"/>
            <a:r>
              <a:rPr lang="es-PE" dirty="0">
                <a:latin typeface="Arial" panose="020B0604020202020204" pitchFamily="34" charset="0"/>
                <a:cs typeface="Arial" panose="020B0604020202020204" pitchFamily="34" charset="0"/>
              </a:rPr>
              <a:t>“C” → “c”</a:t>
            </a:r>
          </a:p>
          <a:p>
            <a:endParaRPr lang="es-PE" dirty="0">
              <a:latin typeface="Arial" panose="020B0604020202020204" pitchFamily="34" charset="0"/>
              <a:cs typeface="Arial" panose="020B0604020202020204" pitchFamily="34" charset="0"/>
            </a:endParaRPr>
          </a:p>
          <a:p>
            <a:r>
              <a:rPr lang="es-PE" sz="1200" dirty="0">
                <a:latin typeface="Arial" panose="020B0604020202020204" pitchFamily="34" charset="0"/>
                <a:cs typeface="Arial" panose="020B0604020202020204" pitchFamily="34" charset="0"/>
              </a:rPr>
              <a:t>MH. Una cosa es contenedor y otra contenido.</a:t>
            </a:r>
          </a:p>
          <a:p>
            <a:r>
              <a:rPr lang="es-PE" sz="1200" dirty="0">
                <a:latin typeface="Arial" panose="020B0604020202020204" pitchFamily="34" charset="0"/>
                <a:cs typeface="Arial" panose="020B0604020202020204" pitchFamily="34" charset="0"/>
              </a:rPr>
              <a:t>MH. “C”, es CONJUTO y, “c” es subconjunto. Por tanto, no confundir conjunto con subconjunto.</a:t>
            </a:r>
          </a:p>
        </p:txBody>
      </p:sp>
      <p:sp>
        <p:nvSpPr>
          <p:cNvPr id="7" name="Rectángulo 6">
            <a:extLst>
              <a:ext uri="{FF2B5EF4-FFF2-40B4-BE49-F238E27FC236}">
                <a16:creationId xmlns:a16="http://schemas.microsoft.com/office/drawing/2014/main" id="{1EF68902-1C34-4FEA-92E6-5B840AF06360}"/>
              </a:ext>
            </a:extLst>
          </p:cNvPr>
          <p:cNvSpPr/>
          <p:nvPr/>
        </p:nvSpPr>
        <p:spPr>
          <a:xfrm>
            <a:off x="1859280" y="355600"/>
            <a:ext cx="5882640" cy="261112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1026" name="Picture 2" descr="🥇 La laguna de Huaypo en Cusco | ¿Cómo llegar a la laguna de Huaypo?">
            <a:extLst>
              <a:ext uri="{FF2B5EF4-FFF2-40B4-BE49-F238E27FC236}">
                <a16:creationId xmlns:a16="http://schemas.microsoft.com/office/drawing/2014/main" id="{16326003-59A9-45AB-B878-DEB76A1086A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49273" y="534800"/>
            <a:ext cx="3349169" cy="2228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73431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915AF34D-96A0-4E73-AB5C-4DE184AD9B81}"/>
              </a:ext>
            </a:extLst>
          </p:cNvPr>
          <p:cNvSpPr txBox="1"/>
          <p:nvPr/>
        </p:nvSpPr>
        <p:spPr>
          <a:xfrm>
            <a:off x="2311400" y="774851"/>
            <a:ext cx="7569200" cy="2554545"/>
          </a:xfrm>
          <a:prstGeom prst="rect">
            <a:avLst/>
          </a:prstGeom>
          <a:noFill/>
        </p:spPr>
        <p:txBody>
          <a:bodyPr wrap="square">
            <a:spAutoFit/>
          </a:bodyPr>
          <a:lstStyle/>
          <a:p>
            <a:r>
              <a:rPr lang="es-MX" sz="3200" i="1" dirty="0">
                <a:solidFill>
                  <a:srgbClr val="000000"/>
                </a:solidFill>
                <a:effectLst/>
                <a:latin typeface="MajritTxRoman"/>
              </a:rPr>
              <a:t>“El conjunto de todos los conjuntos está incluido en sí mismo (puesto que es un conjunto), luego su infinitud, según el teorema de Cantor, es mayor que la suya propia, lo cual es absurdo”.</a:t>
            </a:r>
            <a:endParaRPr lang="es-PE" sz="3200" i="1" dirty="0"/>
          </a:p>
        </p:txBody>
      </p:sp>
      <p:sp>
        <p:nvSpPr>
          <p:cNvPr id="4" name="CuadroTexto 3">
            <a:extLst>
              <a:ext uri="{FF2B5EF4-FFF2-40B4-BE49-F238E27FC236}">
                <a16:creationId xmlns:a16="http://schemas.microsoft.com/office/drawing/2014/main" id="{4DD74145-7434-4BD9-B461-6271E32372B1}"/>
              </a:ext>
            </a:extLst>
          </p:cNvPr>
          <p:cNvSpPr txBox="1"/>
          <p:nvPr/>
        </p:nvSpPr>
        <p:spPr>
          <a:xfrm>
            <a:off x="3784600" y="4978596"/>
            <a:ext cx="6096000" cy="956096"/>
          </a:xfrm>
          <a:prstGeom prst="rect">
            <a:avLst/>
          </a:prstGeom>
          <a:noFill/>
        </p:spPr>
        <p:txBody>
          <a:bodyPr wrap="square">
            <a:spAutoFit/>
          </a:bodyPr>
          <a:lstStyle/>
          <a:p>
            <a:pPr marR="31115" algn="just">
              <a:lnSpc>
                <a:spcPct val="115000"/>
              </a:lnSpc>
            </a:pPr>
            <a:r>
              <a:rPr lang="es-PE" i="1" spc="-15"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Así, pues, el concepto de conjunto de todos los conjuntos lleva a una contradicción. </a:t>
            </a:r>
          </a:p>
          <a:p>
            <a:pPr marR="31115" algn="just">
              <a:lnSpc>
                <a:spcPct val="115000"/>
              </a:lnSpc>
            </a:pPr>
            <a:r>
              <a:rPr lang="es-PE" sz="1400" i="1" spc="-15"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(Lipschutz, 1970, p. 185)</a:t>
            </a:r>
          </a:p>
        </p:txBody>
      </p:sp>
      <p:sp>
        <p:nvSpPr>
          <p:cNvPr id="5" name="CuadroTexto 4">
            <a:extLst>
              <a:ext uri="{FF2B5EF4-FFF2-40B4-BE49-F238E27FC236}">
                <a16:creationId xmlns:a16="http://schemas.microsoft.com/office/drawing/2014/main" id="{7611B096-D7C8-4035-8B52-CCE3BDCB794A}"/>
              </a:ext>
            </a:extLst>
          </p:cNvPr>
          <p:cNvSpPr txBox="1"/>
          <p:nvPr/>
        </p:nvSpPr>
        <p:spPr>
          <a:xfrm>
            <a:off x="2311400" y="3544416"/>
            <a:ext cx="6096000" cy="523220"/>
          </a:xfrm>
          <a:prstGeom prst="rect">
            <a:avLst/>
          </a:prstGeom>
          <a:noFill/>
        </p:spPr>
        <p:txBody>
          <a:bodyPr wrap="square">
            <a:spAutoFit/>
          </a:bodyPr>
          <a:lstStyle/>
          <a:p>
            <a:r>
              <a:rPr lang="es-PE" sz="1400" b="1" dirty="0"/>
              <a:t>Rafael Félix Mora Ramírez</a:t>
            </a:r>
          </a:p>
          <a:p>
            <a:r>
              <a:rPr lang="es-PE" sz="1400" b="1" dirty="0"/>
              <a:t>https://www.youtube.com/watch?v=8yeYviLFUkA</a:t>
            </a:r>
          </a:p>
        </p:txBody>
      </p:sp>
    </p:spTree>
    <p:extLst>
      <p:ext uri="{BB962C8B-B14F-4D97-AF65-F5344CB8AC3E}">
        <p14:creationId xmlns:p14="http://schemas.microsoft.com/office/powerpoint/2010/main" val="4037127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2E2AF09-3140-4A39-828C-3B4EE4F5EB7C}"/>
              </a:ext>
            </a:extLst>
          </p:cNvPr>
          <p:cNvSpPr txBox="1"/>
          <p:nvPr/>
        </p:nvSpPr>
        <p:spPr>
          <a:xfrm>
            <a:off x="3759200" y="1595120"/>
            <a:ext cx="7691120" cy="3521733"/>
          </a:xfrm>
          <a:prstGeom prst="rect">
            <a:avLst/>
          </a:prstGeom>
          <a:noFill/>
        </p:spPr>
        <p:txBody>
          <a:bodyPr wrap="square">
            <a:spAutoFit/>
          </a:bodyPr>
          <a:lstStyle/>
          <a:p>
            <a:pPr algn="ctr">
              <a:lnSpc>
                <a:spcPct val="107000"/>
              </a:lnSpc>
              <a:spcAft>
                <a:spcPts val="800"/>
              </a:spcAft>
            </a:pPr>
            <a:r>
              <a:rPr lang="es-PE" b="1" dirty="0">
                <a:effectLst/>
                <a:latin typeface="Arial" panose="020B0604020202020204" pitchFamily="34" charset="0"/>
                <a:ea typeface="Calibri" panose="020F0502020204030204" pitchFamily="34" charset="0"/>
                <a:cs typeface="Arial" panose="020B0604020202020204" pitchFamily="34" charset="0"/>
              </a:rPr>
              <a:t>RESUMEN</a:t>
            </a:r>
            <a:endParaRPr lang="es-PE" dirty="0">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es-PE" dirty="0">
                <a:effectLst/>
                <a:latin typeface="Arial" panose="020B0604020202020204" pitchFamily="34" charset="0"/>
                <a:ea typeface="Calibri" panose="020F0502020204030204" pitchFamily="34" charset="0"/>
                <a:cs typeface="Arial" panose="020B0604020202020204" pitchFamily="34" charset="0"/>
              </a:rPr>
              <a:t> </a:t>
            </a:r>
          </a:p>
          <a:p>
            <a:pPr algn="just"/>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El artículo es un informe sobre, cómo ven y tratan de resolver las paradojas, personas sencillas, que previamente no han tenido formación académica. Las paradojas aquí tratadas son: </a:t>
            </a:r>
            <a:r>
              <a:rPr lang="es-PE" i="1"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“La paradoja del barbero”</a:t>
            </a:r>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 la paradoja: “</a:t>
            </a:r>
            <a:r>
              <a:rPr lang="es-PE" i="1"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Esta proposición es falsa</a:t>
            </a:r>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 la paradoja de “</a:t>
            </a:r>
            <a:r>
              <a:rPr lang="es-PE" i="1"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Conjuntos de todos los conjuntos</a:t>
            </a:r>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 de Cantor, y “</a:t>
            </a:r>
            <a:r>
              <a:rPr lang="es-PE" i="1"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las paradojas de la tortuga y de la fecha”. </a:t>
            </a:r>
          </a:p>
          <a:p>
            <a:pPr algn="just">
              <a:lnSpc>
                <a:spcPct val="150000"/>
              </a:lnSpc>
            </a:pPr>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 </a:t>
            </a:r>
          </a:p>
          <a:p>
            <a:pPr algn="just"/>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 El artículo concluye, advirtiendo que, no por ello se tiene que abandonar la explicación de especialistas como son: los lógicos, matemáticos, lingüistas y el público interesado en el tema. </a:t>
            </a:r>
          </a:p>
        </p:txBody>
      </p:sp>
      <p:pic>
        <p:nvPicPr>
          <p:cNvPr id="2050" name="Picture 2" descr="El pensador - Wikipedia, la enciclopedia libre">
            <a:extLst>
              <a:ext uri="{FF2B5EF4-FFF2-40B4-BE49-F238E27FC236}">
                <a16:creationId xmlns:a16="http://schemas.microsoft.com/office/drawing/2014/main" id="{898446F7-9C19-4CBB-BDD3-E2350DE850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994" y="478473"/>
            <a:ext cx="3142296" cy="41951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6179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32E5392E-2D12-4E91-BF27-DE3F70838827}"/>
              </a:ext>
            </a:extLst>
          </p:cNvPr>
          <p:cNvPicPr>
            <a:picLocks noChangeAspect="1"/>
          </p:cNvPicPr>
          <p:nvPr/>
        </p:nvPicPr>
        <p:blipFill>
          <a:blip r:embed="rId2"/>
          <a:stretch>
            <a:fillRect/>
          </a:stretch>
        </p:blipFill>
        <p:spPr>
          <a:xfrm>
            <a:off x="5076508" y="2516430"/>
            <a:ext cx="1952114" cy="1569659"/>
          </a:xfrm>
          <a:prstGeom prst="rect">
            <a:avLst/>
          </a:prstGeom>
        </p:spPr>
      </p:pic>
      <p:sp>
        <p:nvSpPr>
          <p:cNvPr id="4" name="CuadroTexto 3">
            <a:extLst>
              <a:ext uri="{FF2B5EF4-FFF2-40B4-BE49-F238E27FC236}">
                <a16:creationId xmlns:a16="http://schemas.microsoft.com/office/drawing/2014/main" id="{5B1B041B-44E4-4522-BA4F-4227DE22C916}"/>
              </a:ext>
            </a:extLst>
          </p:cNvPr>
          <p:cNvSpPr txBox="1"/>
          <p:nvPr/>
        </p:nvSpPr>
        <p:spPr>
          <a:xfrm>
            <a:off x="2016759" y="444700"/>
            <a:ext cx="9093199" cy="1415772"/>
          </a:xfrm>
          <a:prstGeom prst="rect">
            <a:avLst/>
          </a:prstGeom>
          <a:noFill/>
        </p:spPr>
        <p:txBody>
          <a:bodyPr wrap="square" rtlCol="0">
            <a:spAutoFit/>
          </a:bodyPr>
          <a:lstStyle/>
          <a:p>
            <a:endParaRPr lang="es-MX" sz="2400" i="1" dirty="0">
              <a:solidFill>
                <a:srgbClr val="000000"/>
              </a:solidFill>
              <a:latin typeface="MajritTxRoman"/>
            </a:endParaRPr>
          </a:p>
          <a:p>
            <a:r>
              <a:rPr lang="es-MX" sz="2000" b="1" i="1" dirty="0">
                <a:solidFill>
                  <a:srgbClr val="000000"/>
                </a:solidFill>
                <a:effectLst/>
                <a:latin typeface="MajritTxRoman"/>
              </a:rPr>
              <a:t>PRIMERA PARTE:</a:t>
            </a:r>
          </a:p>
          <a:p>
            <a:endParaRPr lang="es-PE" sz="2400" i="1" dirty="0">
              <a:latin typeface="Arial" panose="020B0604020202020204" pitchFamily="34" charset="0"/>
              <a:cs typeface="Arial" panose="020B0604020202020204" pitchFamily="34" charset="0"/>
            </a:endParaRPr>
          </a:p>
          <a:p>
            <a:r>
              <a:rPr lang="es-PE" dirty="0">
                <a:latin typeface="Arial" panose="020B0604020202020204" pitchFamily="34" charset="0"/>
                <a:cs typeface="Arial" panose="020B0604020202020204" pitchFamily="34" charset="0"/>
              </a:rPr>
              <a:t>Sea el conjunto “C”, conjunto de todos los conjuntos:</a:t>
            </a:r>
          </a:p>
        </p:txBody>
      </p:sp>
      <p:sp>
        <p:nvSpPr>
          <p:cNvPr id="5" name="CuadroTexto 4">
            <a:extLst>
              <a:ext uri="{FF2B5EF4-FFF2-40B4-BE49-F238E27FC236}">
                <a16:creationId xmlns:a16="http://schemas.microsoft.com/office/drawing/2014/main" id="{82A1ABC8-BC5F-48FD-BC96-CF2E4C596C1C}"/>
              </a:ext>
            </a:extLst>
          </p:cNvPr>
          <p:cNvSpPr txBox="1"/>
          <p:nvPr/>
        </p:nvSpPr>
        <p:spPr>
          <a:xfrm>
            <a:off x="2016759" y="4817070"/>
            <a:ext cx="9093200" cy="1569660"/>
          </a:xfrm>
          <a:prstGeom prst="rect">
            <a:avLst/>
          </a:prstGeom>
          <a:noFill/>
        </p:spPr>
        <p:txBody>
          <a:bodyPr wrap="square" rtlCol="0">
            <a:spAutoFit/>
          </a:bodyPr>
          <a:lstStyle/>
          <a:p>
            <a:r>
              <a:rPr lang="es-PE" dirty="0">
                <a:latin typeface="Arial" panose="020B0604020202020204" pitchFamily="34" charset="0"/>
                <a:cs typeface="Arial" panose="020B0604020202020204" pitchFamily="34" charset="0"/>
              </a:rPr>
              <a:t>Si “C” es </a:t>
            </a:r>
            <a:r>
              <a:rPr lang="es-PE" b="1" dirty="0">
                <a:solidFill>
                  <a:srgbClr val="C00000"/>
                </a:solidFill>
                <a:latin typeface="Arial" panose="020B0604020202020204" pitchFamily="34" charset="0"/>
                <a:cs typeface="Arial" panose="020B0604020202020204" pitchFamily="34" charset="0"/>
              </a:rPr>
              <a:t>contenedor</a:t>
            </a:r>
            <a:r>
              <a:rPr lang="es-PE" dirty="0">
                <a:latin typeface="Arial" panose="020B0604020202020204" pitchFamily="34" charset="0"/>
                <a:cs typeface="Arial" panose="020B0604020202020204" pitchFamily="34" charset="0"/>
              </a:rPr>
              <a:t> de los “c”,  nada nos impide pensar que “C” puede contener muchos subconjuntos “c”.</a:t>
            </a:r>
          </a:p>
          <a:p>
            <a:pPr algn="ctr"/>
            <a:r>
              <a:rPr lang="es-PE" dirty="0">
                <a:latin typeface="Arial" panose="020B0604020202020204" pitchFamily="34" charset="0"/>
                <a:cs typeface="Arial" panose="020B0604020202020204" pitchFamily="34" charset="0"/>
              </a:rPr>
              <a:t>“C” → “c”</a:t>
            </a:r>
          </a:p>
          <a:p>
            <a:endParaRPr lang="es-PE" dirty="0">
              <a:latin typeface="Arial" panose="020B0604020202020204" pitchFamily="34" charset="0"/>
              <a:cs typeface="Arial" panose="020B0604020202020204" pitchFamily="34" charset="0"/>
            </a:endParaRPr>
          </a:p>
          <a:p>
            <a:r>
              <a:rPr lang="es-PE" sz="1200" dirty="0">
                <a:latin typeface="Arial" panose="020B0604020202020204" pitchFamily="34" charset="0"/>
                <a:cs typeface="Arial" panose="020B0604020202020204" pitchFamily="34" charset="0"/>
              </a:rPr>
              <a:t>MH. Una cosa es contenedor y otra contenido.</a:t>
            </a:r>
          </a:p>
          <a:p>
            <a:r>
              <a:rPr lang="es-PE" sz="1200" dirty="0">
                <a:latin typeface="Arial" panose="020B0604020202020204" pitchFamily="34" charset="0"/>
                <a:cs typeface="Arial" panose="020B0604020202020204" pitchFamily="34" charset="0"/>
              </a:rPr>
              <a:t>MH. “C”, es CONJUTO y, “c” es subconjunto. Por tanto, no confundir conjunto con subconjunto.</a:t>
            </a:r>
          </a:p>
        </p:txBody>
      </p:sp>
    </p:spTree>
    <p:extLst>
      <p:ext uri="{BB962C8B-B14F-4D97-AF65-F5344CB8AC3E}">
        <p14:creationId xmlns:p14="http://schemas.microsoft.com/office/powerpoint/2010/main" val="21620411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88B41F66-D933-4B04-B550-1118CAEE5179}"/>
              </a:ext>
            </a:extLst>
          </p:cNvPr>
          <p:cNvSpPr txBox="1"/>
          <p:nvPr/>
        </p:nvSpPr>
        <p:spPr>
          <a:xfrm>
            <a:off x="2346960" y="1046480"/>
            <a:ext cx="8588003" cy="2062103"/>
          </a:xfrm>
          <a:prstGeom prst="rect">
            <a:avLst/>
          </a:prstGeom>
          <a:noFill/>
        </p:spPr>
        <p:txBody>
          <a:bodyPr wrap="square" rtlCol="0">
            <a:spAutoFit/>
          </a:bodyPr>
          <a:lstStyle/>
          <a:p>
            <a:r>
              <a:rPr lang="es-PE" b="1" i="1" dirty="0"/>
              <a:t>SEGUNDA PARTE:</a:t>
            </a:r>
          </a:p>
          <a:p>
            <a:endParaRPr lang="es-PE" b="1" i="1" dirty="0"/>
          </a:p>
          <a:p>
            <a:r>
              <a:rPr lang="es-MX" sz="1800" b="0" i="1" dirty="0">
                <a:solidFill>
                  <a:srgbClr val="000000"/>
                </a:solidFill>
                <a:effectLst/>
                <a:latin typeface="MajritTxRoman"/>
              </a:rPr>
              <a:t>“El conjunto de todos los conjuntos está incluido en sí mismo (puesto que es un conjunto), </a:t>
            </a:r>
            <a:r>
              <a:rPr lang="es-MX" sz="2800" b="1" i="1" dirty="0">
                <a:solidFill>
                  <a:srgbClr val="000000"/>
                </a:solidFill>
                <a:effectLst/>
                <a:latin typeface="MajritTxRoman"/>
              </a:rPr>
              <a:t>luego su infinitud, según el teorema de Cantor, es mayor que la suya propia</a:t>
            </a:r>
            <a:r>
              <a:rPr lang="es-MX" sz="1800" b="0" i="1" dirty="0">
                <a:solidFill>
                  <a:srgbClr val="000000"/>
                </a:solidFill>
                <a:effectLst/>
                <a:latin typeface="MajritTxRoman"/>
              </a:rPr>
              <a:t>, lo cual es absurdo”.</a:t>
            </a:r>
          </a:p>
          <a:p>
            <a:endParaRPr lang="es-PE" b="1" i="1" dirty="0"/>
          </a:p>
        </p:txBody>
      </p:sp>
      <p:sp>
        <p:nvSpPr>
          <p:cNvPr id="3" name="CuadroTexto 2">
            <a:extLst>
              <a:ext uri="{FF2B5EF4-FFF2-40B4-BE49-F238E27FC236}">
                <a16:creationId xmlns:a16="http://schemas.microsoft.com/office/drawing/2014/main" id="{F93CF764-D9B5-436C-8A6E-C414F362FC90}"/>
              </a:ext>
            </a:extLst>
          </p:cNvPr>
          <p:cNvSpPr txBox="1"/>
          <p:nvPr/>
        </p:nvSpPr>
        <p:spPr>
          <a:xfrm>
            <a:off x="2346960" y="3319921"/>
            <a:ext cx="7731760" cy="646331"/>
          </a:xfrm>
          <a:prstGeom prst="rect">
            <a:avLst/>
          </a:prstGeom>
          <a:noFill/>
        </p:spPr>
        <p:txBody>
          <a:bodyPr wrap="square" rtlCol="0">
            <a:spAutoFit/>
          </a:bodyPr>
          <a:lstStyle/>
          <a:p>
            <a:r>
              <a:rPr lang="es-PE" dirty="0"/>
              <a:t>El profesor piensa que</a:t>
            </a:r>
            <a:r>
              <a:rPr lang="es-PE" b="1" dirty="0"/>
              <a:t> X </a:t>
            </a:r>
            <a:r>
              <a:rPr lang="es-PE" dirty="0"/>
              <a:t>a la potencia “</a:t>
            </a:r>
            <a:r>
              <a:rPr lang="es-PE" b="1" dirty="0"/>
              <a:t>n</a:t>
            </a:r>
            <a:r>
              <a:rPr lang="es-PE" dirty="0"/>
              <a:t>”, sigue siendo </a:t>
            </a:r>
            <a:r>
              <a:rPr lang="es-PE" b="1" dirty="0"/>
              <a:t>“n”; toda vez que no se debe sumar infinito + infinito.</a:t>
            </a:r>
          </a:p>
        </p:txBody>
      </p:sp>
      <p:sp>
        <p:nvSpPr>
          <p:cNvPr id="4" name="CuadroTexto 3">
            <a:extLst>
              <a:ext uri="{FF2B5EF4-FFF2-40B4-BE49-F238E27FC236}">
                <a16:creationId xmlns:a16="http://schemas.microsoft.com/office/drawing/2014/main" id="{57BB5ADA-10CF-4062-B520-0BB47617ED60}"/>
              </a:ext>
            </a:extLst>
          </p:cNvPr>
          <p:cNvSpPr txBox="1"/>
          <p:nvPr/>
        </p:nvSpPr>
        <p:spPr>
          <a:xfrm>
            <a:off x="1656081" y="4667252"/>
            <a:ext cx="9672319" cy="738664"/>
          </a:xfrm>
          <a:prstGeom prst="rect">
            <a:avLst/>
          </a:prstGeom>
          <a:noFill/>
        </p:spPr>
        <p:txBody>
          <a:bodyPr wrap="square" rtlCol="0">
            <a:spAutoFit/>
          </a:bodyPr>
          <a:lstStyle/>
          <a:p>
            <a:r>
              <a:rPr lang="es-MX" sz="1400" b="1" i="0" dirty="0">
                <a:solidFill>
                  <a:srgbClr val="202124"/>
                </a:solidFill>
                <a:effectLst/>
                <a:latin typeface="arial" panose="020B0604020202020204" pitchFamily="34" charset="0"/>
              </a:rPr>
              <a:t>Cantor</a:t>
            </a:r>
            <a:r>
              <a:rPr lang="es-MX" sz="1400" b="0" i="0" dirty="0">
                <a:solidFill>
                  <a:srgbClr val="202124"/>
                </a:solidFill>
                <a:effectLst/>
                <a:latin typeface="arial" panose="020B0604020202020204" pitchFamily="34" charset="0"/>
              </a:rPr>
              <a:t> demostró que los números irracionales no son numerables, es decir, no pueden ponerse en correspondencia uno a uno con los números naturales, lo que significa que la infinitud de los irracionales es de orden superior a la de los naturales.</a:t>
            </a:r>
            <a:r>
              <a:rPr lang="es-MX" sz="1400" b="0" i="0" dirty="0">
                <a:solidFill>
                  <a:srgbClr val="70757A"/>
                </a:solidFill>
                <a:effectLst/>
                <a:latin typeface="arial" panose="020B0604020202020204" pitchFamily="34" charset="0"/>
              </a:rPr>
              <a:t>24 jul. 2020</a:t>
            </a:r>
            <a:endParaRPr lang="es-PE" sz="1400" dirty="0"/>
          </a:p>
        </p:txBody>
      </p:sp>
      <p:sp>
        <p:nvSpPr>
          <p:cNvPr id="6" name="CuadroTexto 5">
            <a:extLst>
              <a:ext uri="{FF2B5EF4-FFF2-40B4-BE49-F238E27FC236}">
                <a16:creationId xmlns:a16="http://schemas.microsoft.com/office/drawing/2014/main" id="{BEE1C312-2366-4BE7-BED1-C65C4C375E5E}"/>
              </a:ext>
            </a:extLst>
          </p:cNvPr>
          <p:cNvSpPr txBox="1"/>
          <p:nvPr/>
        </p:nvSpPr>
        <p:spPr>
          <a:xfrm>
            <a:off x="1737360" y="5617254"/>
            <a:ext cx="9591040" cy="523220"/>
          </a:xfrm>
          <a:prstGeom prst="rect">
            <a:avLst/>
          </a:prstGeom>
          <a:noFill/>
        </p:spPr>
        <p:txBody>
          <a:bodyPr wrap="square">
            <a:spAutoFit/>
          </a:bodyPr>
          <a:lstStyle/>
          <a:p>
            <a:r>
              <a:rPr lang="es-MX" sz="1400" b="0" i="0" dirty="0">
                <a:solidFill>
                  <a:srgbClr val="202124"/>
                </a:solidFill>
                <a:effectLst/>
                <a:latin typeface="arial" panose="020B0604020202020204" pitchFamily="34" charset="0"/>
              </a:rPr>
              <a:t>«conjunto de todos los conjuntos» es  una noción contradictoria. Por tanto, el conjunto potencia es y no es mayor que su propio conjunto. ...</a:t>
            </a:r>
            <a:endParaRPr lang="es-PE" sz="1400" dirty="0"/>
          </a:p>
        </p:txBody>
      </p:sp>
    </p:spTree>
    <p:extLst>
      <p:ext uri="{BB962C8B-B14F-4D97-AF65-F5344CB8AC3E}">
        <p14:creationId xmlns:p14="http://schemas.microsoft.com/office/powerpoint/2010/main" val="38267296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AE10944F-EE44-48B6-9D57-CB6E00FC37C9}"/>
              </a:ext>
            </a:extLst>
          </p:cNvPr>
          <p:cNvSpPr txBox="1"/>
          <p:nvPr/>
        </p:nvSpPr>
        <p:spPr>
          <a:xfrm>
            <a:off x="1605281" y="894080"/>
            <a:ext cx="9598748" cy="4247317"/>
          </a:xfrm>
          <a:prstGeom prst="rect">
            <a:avLst/>
          </a:prstGeom>
          <a:noFill/>
        </p:spPr>
        <p:txBody>
          <a:bodyPr wrap="square" rtlCol="0">
            <a:spAutoFit/>
          </a:bodyPr>
          <a:lstStyle/>
          <a:p>
            <a:pPr marL="273050" indent="-273050"/>
            <a:r>
              <a:rPr lang="es-PE" b="1" dirty="0"/>
              <a:t>1- En quechua inca existe el término LAMA que equivale al término español infinito. Probablemente habría servido para referirse a objetos reales de una pacha (espacio, tiempo, naturaleza).</a:t>
            </a:r>
          </a:p>
          <a:p>
            <a:r>
              <a:rPr lang="es-PE" b="1" dirty="0"/>
              <a:t>2. En quechua existen los términos:</a:t>
            </a:r>
          </a:p>
          <a:p>
            <a:r>
              <a:rPr lang="es-PE" b="1" dirty="0"/>
              <a:t>	Mil		: Waranqa.</a:t>
            </a:r>
          </a:p>
          <a:p>
            <a:r>
              <a:rPr lang="es-PE" b="1" dirty="0"/>
              <a:t>	Khunu	: Millón.</a:t>
            </a:r>
          </a:p>
          <a:p>
            <a:pPr marL="342900" indent="-342900">
              <a:buAutoNum type="arabicPeriod" startAt="3"/>
            </a:pPr>
            <a:r>
              <a:rPr lang="es-PE" b="1" dirty="0"/>
              <a:t>Desconocemos si los incas llegaron a BILLÓN.</a:t>
            </a:r>
          </a:p>
          <a:p>
            <a:pPr marL="342900" indent="-342900">
              <a:buAutoNum type="arabicPeriod" startAt="3"/>
            </a:pPr>
            <a:r>
              <a:rPr lang="es-PE" b="1" dirty="0"/>
              <a:t>Existe el término “contar” para los números y el término número YUPA. Pero no desconocemos su representación.</a:t>
            </a:r>
          </a:p>
          <a:p>
            <a:pPr marL="342900" indent="-342900">
              <a:buAutoNum type="arabicPeriod" startAt="3"/>
            </a:pPr>
            <a:r>
              <a:rPr lang="es-PE" b="1" dirty="0"/>
              <a:t>Probablemente el término infinito, como en occidente, no haya sido considerado como número.</a:t>
            </a:r>
          </a:p>
          <a:p>
            <a:pPr marL="342900" indent="-342900">
              <a:buAutoNum type="arabicPeriod" startAt="3"/>
            </a:pPr>
            <a:r>
              <a:rPr lang="es-PE" b="1" dirty="0"/>
              <a:t>Desconocemos, por el momento, el conocimiento de los números irracionales (Pi: </a:t>
            </a:r>
            <a:r>
              <a:rPr lang="es-PE" b="0" i="0" dirty="0">
                <a:solidFill>
                  <a:srgbClr val="000000"/>
                </a:solidFill>
                <a:effectLst/>
                <a:latin typeface="Source Sans Pro" panose="020B0503030403020204" pitchFamily="34" charset="0"/>
              </a:rPr>
              <a:t>3.141592653589). Sin embargo en la práctica construyeron edificios cuya base es circular. (</a:t>
            </a:r>
            <a:r>
              <a:rPr lang="es-PE" b="0" i="1" dirty="0">
                <a:solidFill>
                  <a:srgbClr val="000000"/>
                </a:solidFill>
                <a:effectLst/>
                <a:latin typeface="Source Sans Pro" panose="020B0503030403020204" pitchFamily="34" charset="0"/>
              </a:rPr>
              <a:t>Muyu marka</a:t>
            </a:r>
            <a:r>
              <a:rPr lang="es-PE" b="0" i="0" dirty="0">
                <a:solidFill>
                  <a:srgbClr val="000000"/>
                </a:solidFill>
                <a:effectLst/>
                <a:latin typeface="Source Sans Pro" panose="020B0503030403020204" pitchFamily="34" charset="0"/>
              </a:rPr>
              <a:t>)</a:t>
            </a:r>
            <a:endParaRPr lang="es-PE" b="1" dirty="0"/>
          </a:p>
          <a:p>
            <a:pPr marL="342900" indent="-342900">
              <a:buAutoNum type="arabicPeriod" startAt="3"/>
            </a:pPr>
            <a:endParaRPr lang="es-PE" b="1" dirty="0"/>
          </a:p>
        </p:txBody>
      </p:sp>
    </p:spTree>
    <p:extLst>
      <p:ext uri="{BB962C8B-B14F-4D97-AF65-F5344CB8AC3E}">
        <p14:creationId xmlns:p14="http://schemas.microsoft.com/office/powerpoint/2010/main" val="32475984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9375F955-132C-4626-AFBF-B7E5AB4C1334}"/>
              </a:ext>
            </a:extLst>
          </p:cNvPr>
          <p:cNvSpPr txBox="1"/>
          <p:nvPr/>
        </p:nvSpPr>
        <p:spPr>
          <a:xfrm>
            <a:off x="4897120" y="1046478"/>
            <a:ext cx="6146800" cy="3693319"/>
          </a:xfrm>
          <a:prstGeom prst="rect">
            <a:avLst/>
          </a:prstGeom>
          <a:noFill/>
        </p:spPr>
        <p:txBody>
          <a:bodyPr wrap="square">
            <a:spAutoFit/>
          </a:bodyPr>
          <a:lstStyle/>
          <a:p>
            <a:pPr algn="just"/>
            <a:endPar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endParaRPr>
          </a:p>
          <a:p>
            <a:pPr algn="just"/>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El profesor imaginó que sus amigos hubieran respondido en el sentido de que: </a:t>
            </a:r>
            <a:r>
              <a:rPr lang="es-PE" i="1"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El Tawantinsuyo, estuvo conformado por 4 suyos</a:t>
            </a:r>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 (</a:t>
            </a:r>
            <a:r>
              <a:rPr lang="es-PE" i="1"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4 regiones</a:t>
            </a:r>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 y que, en tal enunciado no habría contradicción; de la misma manera que el concepto </a:t>
            </a:r>
            <a:r>
              <a:rPr lang="es-PE" i="1"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“PUEBLO”</a:t>
            </a:r>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 puede contener a muchos “</a:t>
            </a:r>
            <a:r>
              <a:rPr lang="es-PE" i="1"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pueblos</a:t>
            </a:r>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a:t>
            </a:r>
          </a:p>
          <a:p>
            <a:pPr algn="just"/>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 </a:t>
            </a:r>
          </a:p>
          <a:p>
            <a:pPr algn="just"/>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El autor de la obra citada escribe:</a:t>
            </a:r>
          </a:p>
          <a:p>
            <a:pPr algn="just"/>
            <a:endPar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endParaRPr>
          </a:p>
          <a:p>
            <a:pPr marR="31115" algn="just"/>
            <a:r>
              <a:rPr lang="es-PE" i="1" spc="-15"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Si bien es factible eliminar estos contrasentidos por un desarrollo axiomático estricto de la teoría de conjuntos, aún quedan muchas interrogantes por responder. (Ob. Cit., p. 185.)*</a:t>
            </a:r>
          </a:p>
        </p:txBody>
      </p:sp>
      <p:pic>
        <p:nvPicPr>
          <p:cNvPr id="1026" name="Picture 2" descr="TAHUANTINSUYO ⊛ Imperio Inca y LOS 4 SUYOS">
            <a:extLst>
              <a:ext uri="{FF2B5EF4-FFF2-40B4-BE49-F238E27FC236}">
                <a16:creationId xmlns:a16="http://schemas.microsoft.com/office/drawing/2014/main" id="{9AD7CEB6-8232-4911-8655-B52644A58F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804" y="1046478"/>
            <a:ext cx="4528641" cy="5166005"/>
          </a:xfrm>
          <a:prstGeom prst="rect">
            <a:avLst/>
          </a:prstGeom>
          <a:noFill/>
          <a:extLst>
            <a:ext uri="{909E8E84-426E-40DD-AFC4-6F175D3DCCD1}">
              <a14:hiddenFill xmlns:a14="http://schemas.microsoft.com/office/drawing/2010/main">
                <a:solidFill>
                  <a:srgbClr val="FFFFFF"/>
                </a:solidFill>
              </a14:hiddenFill>
            </a:ext>
          </a:extLst>
        </p:spPr>
      </p:pic>
      <p:sp>
        <p:nvSpPr>
          <p:cNvPr id="2" name="CuadroTexto 1">
            <a:extLst>
              <a:ext uri="{FF2B5EF4-FFF2-40B4-BE49-F238E27FC236}">
                <a16:creationId xmlns:a16="http://schemas.microsoft.com/office/drawing/2014/main" id="{5994F775-8EF5-4846-A70C-94CF9EF77D0B}"/>
              </a:ext>
            </a:extLst>
          </p:cNvPr>
          <p:cNvSpPr txBox="1"/>
          <p:nvPr/>
        </p:nvSpPr>
        <p:spPr>
          <a:xfrm>
            <a:off x="4265798" y="5349857"/>
            <a:ext cx="7256602" cy="461665"/>
          </a:xfrm>
          <a:prstGeom prst="rect">
            <a:avLst/>
          </a:prstGeom>
          <a:noFill/>
        </p:spPr>
        <p:txBody>
          <a:bodyPr wrap="none" rtlCol="0">
            <a:spAutoFit/>
          </a:bodyPr>
          <a:lstStyle/>
          <a:p>
            <a:r>
              <a:rPr lang="es-PE" sz="1200" dirty="0">
                <a:effectLst/>
                <a:latin typeface="Times New Roman" panose="02020603050405020304" pitchFamily="18" charset="0"/>
                <a:ea typeface="Calibri" panose="020F0502020204030204" pitchFamily="34" charset="0"/>
                <a:cs typeface="Times New Roman" panose="02020603050405020304" pitchFamily="18" charset="0"/>
              </a:rPr>
              <a:t>Lipschutz, S. (1970, p. 185). </a:t>
            </a:r>
            <a:r>
              <a:rPr lang="es-PE" sz="1200" i="1" dirty="0">
                <a:effectLst/>
                <a:latin typeface="Times New Roman" panose="02020603050405020304" pitchFamily="18" charset="0"/>
                <a:ea typeface="Calibri" panose="020F0502020204030204" pitchFamily="34" charset="0"/>
                <a:cs typeface="Times New Roman" panose="02020603050405020304" pitchFamily="18" charset="0"/>
              </a:rPr>
              <a:t>Teoría y Problemas de Conjuntos y temas afines.</a:t>
            </a:r>
            <a:r>
              <a:rPr lang="es-PE" sz="1200" dirty="0">
                <a:effectLst/>
                <a:latin typeface="Times New Roman" panose="02020603050405020304" pitchFamily="18" charset="0"/>
                <a:ea typeface="Calibri" panose="020F0502020204030204" pitchFamily="34" charset="0"/>
                <a:cs typeface="Times New Roman" panose="02020603050405020304" pitchFamily="18" charset="0"/>
              </a:rPr>
              <a:t> Colombia: Libros McGRAW-HILL.</a:t>
            </a:r>
            <a:endParaRPr lang="es-PE" sz="1200" dirty="0">
              <a:effectLst/>
              <a:latin typeface="Arial" panose="020B0604020202020204" pitchFamily="34" charset="0"/>
              <a:ea typeface="Calibri" panose="020F0502020204030204" pitchFamily="34" charset="0"/>
              <a:cs typeface="Times New Roman" panose="02020603050405020304" pitchFamily="18" charset="0"/>
            </a:endParaRPr>
          </a:p>
          <a:p>
            <a:endParaRPr lang="es-PE" sz="1200" dirty="0"/>
          </a:p>
        </p:txBody>
      </p:sp>
    </p:spTree>
    <p:extLst>
      <p:ext uri="{BB962C8B-B14F-4D97-AF65-F5344CB8AC3E}">
        <p14:creationId xmlns:p14="http://schemas.microsoft.com/office/powerpoint/2010/main" val="27453678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2C85A742-47AF-4558-A977-86B67FFD8BB2}"/>
              </a:ext>
            </a:extLst>
          </p:cNvPr>
          <p:cNvSpPr txBox="1"/>
          <p:nvPr/>
        </p:nvSpPr>
        <p:spPr>
          <a:xfrm>
            <a:off x="4196080" y="741085"/>
            <a:ext cx="7396480" cy="2687915"/>
          </a:xfrm>
          <a:prstGeom prst="rect">
            <a:avLst/>
          </a:prstGeom>
          <a:noFill/>
        </p:spPr>
        <p:txBody>
          <a:bodyPr wrap="square">
            <a:spAutoFit/>
          </a:bodyPr>
          <a:lstStyle/>
          <a:p>
            <a:pPr lvl="0"/>
            <a:r>
              <a:rPr lang="es-PE" b="1" dirty="0">
                <a:effectLst/>
                <a:latin typeface="Arial" panose="020B0604020202020204" pitchFamily="34" charset="0"/>
                <a:ea typeface="Calibri" panose="020F0502020204030204" pitchFamily="34" charset="0"/>
                <a:cs typeface="Arial" panose="020B0604020202020204" pitchFamily="34" charset="0"/>
              </a:rPr>
              <a:t>4. La paradoja de la tortuga y la flecha</a:t>
            </a:r>
            <a:endParaRPr lang="es-PE" dirty="0">
              <a:effectLst/>
              <a:latin typeface="Arial" panose="020B0604020202020204" pitchFamily="34" charset="0"/>
              <a:ea typeface="Calibri" panose="020F0502020204030204" pitchFamily="34" charset="0"/>
              <a:cs typeface="Arial" panose="020B0604020202020204" pitchFamily="34" charset="0"/>
            </a:endParaRPr>
          </a:p>
          <a:p>
            <a:pPr marL="457200">
              <a:spcAft>
                <a:spcPts val="800"/>
              </a:spcAft>
            </a:pPr>
            <a:r>
              <a:rPr lang="es-PE" b="1" dirty="0">
                <a:effectLst/>
                <a:latin typeface="Arial" panose="020B0604020202020204" pitchFamily="34" charset="0"/>
                <a:ea typeface="Calibri" panose="020F0502020204030204" pitchFamily="34" charset="0"/>
                <a:cs typeface="Arial" panose="020B0604020202020204" pitchFamily="34" charset="0"/>
              </a:rPr>
              <a:t> </a:t>
            </a:r>
            <a:endParaRPr lang="es-PE" dirty="0">
              <a:effectLst/>
              <a:latin typeface="Arial" panose="020B0604020202020204" pitchFamily="34" charset="0"/>
              <a:ea typeface="Calibri" panose="020F0502020204030204" pitchFamily="34" charset="0"/>
              <a:cs typeface="Arial" panose="020B0604020202020204" pitchFamily="34" charset="0"/>
            </a:endParaRPr>
          </a:p>
          <a:p>
            <a:pPr algn="just"/>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Cumplida su visita a la ciudad </a:t>
            </a:r>
            <a:r>
              <a:rPr lang="es-PE" i="1"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Patrimonio de la Humanidad</a:t>
            </a:r>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 nuestro profesor tomó vuelo a la capital del departamento de Madre Dios, para conocer de cerca, la selva del sur-oriente peruano. Visitó los zoológicos del lugar y en un pequeño zoológico privado, después de observar la fauna allí presente, entre ellas a las tortugas, compró una gaseosa helada y se sentó en una rústica banca que se encontraba junto al pequeño quiosco y, preguntó al guardián del museo. </a:t>
            </a:r>
          </a:p>
        </p:txBody>
      </p:sp>
      <p:pic>
        <p:nvPicPr>
          <p:cNvPr id="12290" name="Picture 2" descr="Fotos de Tortuga de stock, Tortuga imágenes libres de derechos |  Depositphotos®">
            <a:extLst>
              <a:ext uri="{FF2B5EF4-FFF2-40B4-BE49-F238E27FC236}">
                <a16:creationId xmlns:a16="http://schemas.microsoft.com/office/drawing/2014/main" id="{44BBFD4A-326E-40CD-BF85-463AFE6B3E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720" y="644158"/>
            <a:ext cx="3873502" cy="2582334"/>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AF2F766D-FF96-46F4-B9AA-79D659381D96}"/>
              </a:ext>
            </a:extLst>
          </p:cNvPr>
          <p:cNvSpPr txBox="1"/>
          <p:nvPr/>
        </p:nvSpPr>
        <p:spPr>
          <a:xfrm>
            <a:off x="1270000" y="3905518"/>
            <a:ext cx="6096000" cy="2308324"/>
          </a:xfrm>
          <a:prstGeom prst="rect">
            <a:avLst/>
          </a:prstGeom>
          <a:noFill/>
        </p:spPr>
        <p:txBody>
          <a:bodyPr wrap="square">
            <a:spAutoFit/>
          </a:bodyPr>
          <a:lstStyle/>
          <a:p>
            <a:pPr algn="just"/>
            <a:r>
              <a:rPr lang="es-PE" i="1" spc="-20" dirty="0">
                <a:solidFill>
                  <a:srgbClr val="C00000"/>
                </a:solidFill>
                <a:effectLst/>
                <a:latin typeface="Arial" panose="020B0604020202020204" pitchFamily="34" charset="0"/>
                <a:ea typeface="Calibri" panose="020F0502020204030204" pitchFamily="34" charset="0"/>
                <a:cs typeface="Arial" panose="020B0604020202020204" pitchFamily="34" charset="0"/>
              </a:rPr>
              <a:t>-¿Usted ha oído hablar de la maratonista huancaína Gladys Tejada?</a:t>
            </a:r>
          </a:p>
          <a:p>
            <a:pPr algn="just"/>
            <a:r>
              <a:rPr lang="es-PE" i="1" spc="-20" dirty="0">
                <a:solidFill>
                  <a:srgbClr val="C00000"/>
                </a:solidFill>
                <a:effectLst/>
                <a:latin typeface="Arial" panose="020B0604020202020204" pitchFamily="34" charset="0"/>
                <a:ea typeface="Calibri" panose="020F0502020204030204" pitchFamily="34" charset="0"/>
                <a:cs typeface="Arial" panose="020B0604020202020204" pitchFamily="34" charset="0"/>
              </a:rPr>
              <a:t>-Ah!, sí señor. </a:t>
            </a:r>
            <a:r>
              <a:rPr lang="es-PE" i="0"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Respondió el guardián</a:t>
            </a:r>
            <a:r>
              <a:rPr lang="es-PE" i="1"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a:t>
            </a:r>
          </a:p>
          <a:p>
            <a:pPr algn="just"/>
            <a:r>
              <a:rPr lang="es-PE" i="1" spc="-20" dirty="0">
                <a:solidFill>
                  <a:srgbClr val="C00000"/>
                </a:solidFill>
                <a:effectLst/>
                <a:latin typeface="Arial" panose="020B0604020202020204" pitchFamily="34" charset="0"/>
                <a:ea typeface="Calibri" panose="020F0502020204030204" pitchFamily="34" charset="0"/>
                <a:cs typeface="Arial" panose="020B0604020202020204" pitchFamily="34" charset="0"/>
              </a:rPr>
              <a:t>-¿Usted pensaría que en una supuesta carrera, entre Gladys Tejada y una tortuga, en el que Gladys le diera una ventaja de diez segundos a la tortuga, en el momento de partida, Gladys nunca podría alcanzar a la tortuga? </a:t>
            </a:r>
          </a:p>
          <a:p>
            <a:pPr algn="just"/>
            <a:r>
              <a:rPr lang="es-PE" i="1" spc="-20" dirty="0">
                <a:solidFill>
                  <a:srgbClr val="C00000"/>
                </a:solidFill>
                <a:effectLst/>
                <a:latin typeface="Arial" panose="020B0604020202020204" pitchFamily="34" charset="0"/>
                <a:ea typeface="Calibri" panose="020F0502020204030204" pitchFamily="34" charset="0"/>
                <a:cs typeface="Arial" panose="020B0604020202020204" pitchFamily="34" charset="0"/>
              </a:rPr>
              <a:t>-¡Ah señor! ¡Gladys la traspasaría!</a:t>
            </a:r>
          </a:p>
        </p:txBody>
      </p:sp>
      <p:pic>
        <p:nvPicPr>
          <p:cNvPr id="12292" name="Picture 4" descr="Gladys Tejeda se ubicó en el quinto puesto en la Maratón de Taipei |  Noticias | Agencia Peruana de Noticias Andina">
            <a:extLst>
              <a:ext uri="{FF2B5EF4-FFF2-40B4-BE49-F238E27FC236}">
                <a16:creationId xmlns:a16="http://schemas.microsoft.com/office/drawing/2014/main" id="{2D2A6205-AC99-4AD8-9C09-F2A8AB1FD30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47280" y="3634442"/>
            <a:ext cx="4462451" cy="29695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01861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00EC872-BFC7-4E2B-B1AF-1052F4647D70}"/>
              </a:ext>
            </a:extLst>
          </p:cNvPr>
          <p:cNvSpPr txBox="1"/>
          <p:nvPr/>
        </p:nvSpPr>
        <p:spPr>
          <a:xfrm>
            <a:off x="1828800" y="436922"/>
            <a:ext cx="8890000" cy="3344505"/>
          </a:xfrm>
          <a:prstGeom prst="rect">
            <a:avLst/>
          </a:prstGeom>
          <a:noFill/>
        </p:spPr>
        <p:txBody>
          <a:bodyPr wrap="square">
            <a:spAutoFit/>
          </a:bodyPr>
          <a:lstStyle/>
          <a:p>
            <a:pPr algn="just"/>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El profesor aprovechando que habían pocos visitantes en el zoológico, probablemente por ser un día “</a:t>
            </a:r>
            <a:r>
              <a:rPr lang="es-PE" i="1"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particular</a:t>
            </a:r>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 dijo a su interlocutor: </a:t>
            </a:r>
          </a:p>
          <a:p>
            <a:pPr algn="just"/>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 </a:t>
            </a:r>
          </a:p>
          <a:p>
            <a:pPr marL="182563" indent="-182563">
              <a:spcAft>
                <a:spcPts val="800"/>
              </a:spcAft>
              <a:tabLst>
                <a:tab pos="182563" algn="l"/>
              </a:tabLst>
            </a:pPr>
            <a:r>
              <a:rPr lang="es-PE" i="1" dirty="0">
                <a:effectLst/>
                <a:latin typeface="Arial" panose="020B0604020202020204" pitchFamily="34" charset="0"/>
                <a:ea typeface="Calibri" panose="020F0502020204030204" pitchFamily="34" charset="0"/>
                <a:cs typeface="Arial" panose="020B0604020202020204" pitchFamily="34" charset="0"/>
              </a:rPr>
              <a:t>-¿Se sirve una gaseosita?</a:t>
            </a:r>
            <a:r>
              <a:rPr lang="es-PE" dirty="0">
                <a:effectLst/>
                <a:latin typeface="Arial" panose="020B0604020202020204" pitchFamily="34" charset="0"/>
                <a:ea typeface="Calibri" panose="020F0502020204030204" pitchFamily="34" charset="0"/>
                <a:cs typeface="Arial" panose="020B0604020202020204" pitchFamily="34" charset="0"/>
              </a:rPr>
              <a:t> El guardián respondió afirmativamente, con signo de agrado en su semblante: </a:t>
            </a:r>
          </a:p>
          <a:p>
            <a:pPr marL="182563" indent="-182563" algn="just">
              <a:tabLst>
                <a:tab pos="182563" algn="l"/>
              </a:tabLst>
            </a:pPr>
            <a:r>
              <a:rPr lang="es-PE" i="1"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-Gracias Señor?</a:t>
            </a:r>
          </a:p>
          <a:p>
            <a:pPr marL="182563" indent="-182563" algn="just">
              <a:tabLst>
                <a:tab pos="182563" algn="l"/>
              </a:tabLst>
            </a:pPr>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Entonces, el profesor dijo:</a:t>
            </a:r>
          </a:p>
          <a:p>
            <a:pPr marL="182563" indent="-182563" algn="just">
              <a:tabLst>
                <a:tab pos="182563" algn="l"/>
              </a:tabLst>
            </a:pPr>
            <a:r>
              <a:rPr lang="es-PE" b="1" i="1" spc="-20" dirty="0">
                <a:solidFill>
                  <a:srgbClr val="C00000"/>
                </a:solidFill>
                <a:effectLst/>
                <a:latin typeface="Arial" panose="020B0604020202020204" pitchFamily="34" charset="0"/>
                <a:ea typeface="Calibri" panose="020F0502020204030204" pitchFamily="34" charset="0"/>
                <a:cs typeface="Arial" panose="020B0604020202020204" pitchFamily="34" charset="0"/>
              </a:rPr>
              <a:t>-Mire, aquí en mi libro dice que Gladys Tejada nunca alcanzaría a la tortuga.</a:t>
            </a:r>
          </a:p>
          <a:p>
            <a:pPr marL="182563" indent="-182563" algn="just">
              <a:tabLst>
                <a:tab pos="182563" algn="l"/>
              </a:tabLst>
            </a:pPr>
            <a:r>
              <a:rPr lang="es-PE" b="1" i="1" spc="-20" dirty="0">
                <a:solidFill>
                  <a:srgbClr val="C00000"/>
                </a:solidFill>
                <a:effectLst/>
                <a:latin typeface="Arial" panose="020B0604020202020204" pitchFamily="34" charset="0"/>
                <a:ea typeface="Calibri" panose="020F0502020204030204" pitchFamily="34" charset="0"/>
                <a:cs typeface="Arial" panose="020B0604020202020204" pitchFamily="34" charset="0"/>
              </a:rPr>
              <a:t>-¡No puede ser señor!  ¿Es cierto que eso dice su libro?</a:t>
            </a:r>
          </a:p>
          <a:p>
            <a:pPr marL="182563" indent="-182563">
              <a:spcAft>
                <a:spcPts val="800"/>
              </a:spcAft>
              <a:tabLst>
                <a:tab pos="182563" algn="l"/>
              </a:tabLst>
            </a:pPr>
            <a:r>
              <a:rPr lang="es-PE" b="1"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¡Si!</a:t>
            </a:r>
            <a:r>
              <a:rPr lang="es-PE" b="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s-PE" dirty="0">
                <a:effectLst/>
                <a:latin typeface="Arial" panose="020B0604020202020204" pitchFamily="34" charset="0"/>
                <a:ea typeface="Calibri" panose="020F0502020204030204" pitchFamily="34" charset="0"/>
                <a:cs typeface="Arial" panose="020B0604020202020204" pitchFamily="34" charset="0"/>
              </a:rPr>
              <a:t>Respondió el profesor turista.</a:t>
            </a:r>
          </a:p>
          <a:p>
            <a:pPr algn="just"/>
            <a:r>
              <a:rPr lang="es-PE" b="1" spc="-20" dirty="0">
                <a:solidFill>
                  <a:srgbClr val="C00000"/>
                </a:solidFill>
                <a:effectLst/>
                <a:latin typeface="Arial" panose="020B0604020202020204" pitchFamily="34" charset="0"/>
                <a:ea typeface="Calibri" panose="020F0502020204030204" pitchFamily="34" charset="0"/>
                <a:cs typeface="Arial" panose="020B0604020202020204" pitchFamily="34" charset="0"/>
              </a:rPr>
              <a:t>-</a:t>
            </a:r>
            <a:r>
              <a:rPr lang="es-PE" b="1" i="1" spc="-20" dirty="0">
                <a:solidFill>
                  <a:srgbClr val="C00000"/>
                </a:solidFill>
                <a:effectLst/>
                <a:latin typeface="Arial" panose="020B0604020202020204" pitchFamily="34" charset="0"/>
                <a:ea typeface="Calibri" panose="020F0502020204030204" pitchFamily="34" charset="0"/>
                <a:cs typeface="Arial" panose="020B0604020202020204" pitchFamily="34" charset="0"/>
              </a:rPr>
              <a:t>No entiendo cómo puede ser eso!</a:t>
            </a:r>
            <a:r>
              <a:rPr lang="es-PE" b="1" spc="-20"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Dijo el buen hombre.</a:t>
            </a:r>
          </a:p>
        </p:txBody>
      </p:sp>
      <p:pic>
        <p:nvPicPr>
          <p:cNvPr id="13314" name="Picture 2" descr="Orgullo peruano! Gladys Tejeda clasificó a los Juegos Olímpicos Tokio 2020  - IPAE - Asociación Empresarial">
            <a:extLst>
              <a:ext uri="{FF2B5EF4-FFF2-40B4-BE49-F238E27FC236}">
                <a16:creationId xmlns:a16="http://schemas.microsoft.com/office/drawing/2014/main" id="{16C7E285-7716-410A-997C-CB828E65DC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13200" y="3996415"/>
            <a:ext cx="4756150" cy="26634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39062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A3B676D-516F-4BAA-B893-CE7E9C5EA228}"/>
              </a:ext>
            </a:extLst>
          </p:cNvPr>
          <p:cNvSpPr txBox="1"/>
          <p:nvPr/>
        </p:nvSpPr>
        <p:spPr>
          <a:xfrm>
            <a:off x="4246880" y="873760"/>
            <a:ext cx="7010400" cy="2410916"/>
          </a:xfrm>
          <a:prstGeom prst="rect">
            <a:avLst/>
          </a:prstGeom>
          <a:noFill/>
        </p:spPr>
        <p:txBody>
          <a:bodyPr wrap="square">
            <a:spAutoFit/>
          </a:bodyPr>
          <a:lstStyle/>
          <a:p>
            <a:pPr marL="182563" indent="-182563" algn="just">
              <a:tabLst>
                <a:tab pos="182563" algn="l"/>
              </a:tabLst>
            </a:pPr>
            <a:r>
              <a:rPr lang="es-PE" b="1" i="1" spc="-20" dirty="0">
                <a:solidFill>
                  <a:srgbClr val="C00000"/>
                </a:solidFill>
                <a:effectLst/>
                <a:latin typeface="Arial" panose="020B0604020202020204" pitchFamily="34" charset="0"/>
                <a:ea typeface="Calibri" panose="020F0502020204030204" pitchFamily="34" charset="0"/>
                <a:cs typeface="Arial" panose="020B0604020202020204" pitchFamily="34" charset="0"/>
              </a:rPr>
              <a:t>-Dice que si la tortuga partiera 10 segundos antes que Gladys, ella nunca alcanzaría a la tortuga. Porque </a:t>
            </a:r>
            <a:r>
              <a:rPr lang="es-PE" b="1" i="1" u="sng" spc="-20" dirty="0">
                <a:solidFill>
                  <a:srgbClr val="C00000"/>
                </a:solidFill>
                <a:effectLst/>
                <a:latin typeface="Arial" panose="020B0604020202020204" pitchFamily="34" charset="0"/>
                <a:ea typeface="Calibri" panose="020F0502020204030204" pitchFamily="34" charset="0"/>
                <a:cs typeface="Arial" panose="020B0604020202020204" pitchFamily="34" charset="0"/>
              </a:rPr>
              <a:t>siempre </a:t>
            </a:r>
            <a:r>
              <a:rPr lang="es-PE" b="1" i="1" spc="-20" dirty="0">
                <a:solidFill>
                  <a:srgbClr val="C00000"/>
                </a:solidFill>
                <a:effectLst/>
                <a:latin typeface="Arial" panose="020B0604020202020204" pitchFamily="34" charset="0"/>
                <a:ea typeface="Calibri" panose="020F0502020204030204" pitchFamily="34" charset="0"/>
                <a:cs typeface="Arial" panose="020B0604020202020204" pitchFamily="34" charset="0"/>
              </a:rPr>
              <a:t>la tortuga la estaría ganando en 10 segundos.</a:t>
            </a:r>
            <a:r>
              <a:rPr lang="es-PE" b="1" i="0" spc="-20"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s-PE" i="0"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Contestó el profesor.</a:t>
            </a:r>
            <a:endParaRPr lang="es-PE" i="1" spc="-20" dirty="0">
              <a:solidFill>
                <a:srgbClr val="505050"/>
              </a:solidFill>
              <a:effectLst/>
              <a:latin typeface="Arial" panose="020B0604020202020204" pitchFamily="34" charset="0"/>
              <a:ea typeface="Calibri" panose="020F0502020204030204" pitchFamily="34" charset="0"/>
              <a:cs typeface="Arial" panose="020B0604020202020204" pitchFamily="34" charset="0"/>
            </a:endParaRPr>
          </a:p>
          <a:p>
            <a:pPr marL="182563" indent="-182563" algn="just">
              <a:tabLst>
                <a:tab pos="182563" algn="l"/>
              </a:tabLst>
            </a:pPr>
            <a:r>
              <a:rPr lang="es-PE" i="1"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 </a:t>
            </a:r>
          </a:p>
          <a:p>
            <a:pPr marL="182563" indent="-182563">
              <a:spcAft>
                <a:spcPts val="800"/>
              </a:spcAft>
              <a:tabLst>
                <a:tab pos="182563" algn="l"/>
              </a:tabLst>
            </a:pPr>
            <a:r>
              <a:rPr lang="es-PE" i="1" dirty="0">
                <a:effectLst/>
                <a:latin typeface="Arial" panose="020B0604020202020204" pitchFamily="34" charset="0"/>
                <a:ea typeface="Calibri" panose="020F0502020204030204" pitchFamily="34" charset="0"/>
                <a:cs typeface="Arial" panose="020B0604020202020204" pitchFamily="34" charset="0"/>
              </a:rPr>
              <a:t>-</a:t>
            </a:r>
            <a:r>
              <a:rPr lang="es-PE" b="1" i="1" dirty="0">
                <a:solidFill>
                  <a:srgbClr val="C00000"/>
                </a:solidFill>
                <a:effectLst/>
                <a:latin typeface="Arial" panose="020B0604020202020204" pitchFamily="34" charset="0"/>
                <a:ea typeface="Calibri" panose="020F0502020204030204" pitchFamily="34" charset="0"/>
                <a:cs typeface="Arial" panose="020B0604020202020204" pitchFamily="34" charset="0"/>
              </a:rPr>
              <a:t>Disculpe, pero, no entiendo señor.</a:t>
            </a:r>
            <a:r>
              <a:rPr lang="es-PE" b="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s-PE" dirty="0">
                <a:effectLst/>
                <a:latin typeface="Arial" panose="020B0604020202020204" pitchFamily="34" charset="0"/>
                <a:ea typeface="Calibri" panose="020F0502020204030204" pitchFamily="34" charset="0"/>
                <a:cs typeface="Arial" panose="020B0604020202020204" pitchFamily="34" charset="0"/>
              </a:rPr>
              <a:t>Dijo el amigable guardián. Este, se quitó el sencillo sombrero que tenía puesto, se rasgó la cabeza y dijo:</a:t>
            </a:r>
          </a:p>
          <a:p>
            <a:pPr algn="just"/>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 </a:t>
            </a:r>
          </a:p>
        </p:txBody>
      </p:sp>
      <p:pic>
        <p:nvPicPr>
          <p:cNvPr id="14338" name="Picture 2" descr="Visita la Selva Peruana 2021 - Touristear Travel Blog">
            <a:extLst>
              <a:ext uri="{FF2B5EF4-FFF2-40B4-BE49-F238E27FC236}">
                <a16:creationId xmlns:a16="http://schemas.microsoft.com/office/drawing/2014/main" id="{57FE73D7-E98B-4105-94E3-72AD76B251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389" y="555943"/>
            <a:ext cx="3819805" cy="2532697"/>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66B8DFBA-75E8-412C-A5FB-DF98A9781A54}"/>
              </a:ext>
            </a:extLst>
          </p:cNvPr>
          <p:cNvSpPr txBox="1"/>
          <p:nvPr/>
        </p:nvSpPr>
        <p:spPr>
          <a:xfrm>
            <a:off x="1976120" y="3318152"/>
            <a:ext cx="8239760" cy="2862322"/>
          </a:xfrm>
          <a:prstGeom prst="rect">
            <a:avLst/>
          </a:prstGeom>
          <a:noFill/>
        </p:spPr>
        <p:txBody>
          <a:bodyPr wrap="square">
            <a:spAutoFit/>
          </a:bodyPr>
          <a:lstStyle/>
          <a:p>
            <a:pPr marL="182563" indent="-182563" algn="just">
              <a:tabLst>
                <a:tab pos="182563" algn="l"/>
              </a:tabLst>
            </a:pPr>
            <a:r>
              <a:rPr lang="es-PE" b="1" i="1" spc="-20" dirty="0">
                <a:solidFill>
                  <a:srgbClr val="C00000"/>
                </a:solidFill>
                <a:effectLst/>
                <a:latin typeface="Arial" panose="020B0604020202020204" pitchFamily="34" charset="0"/>
                <a:ea typeface="Calibri" panose="020F0502020204030204" pitchFamily="34" charset="0"/>
                <a:cs typeface="Arial" panose="020B0604020202020204" pitchFamily="34" charset="0"/>
              </a:rPr>
              <a:t>-Ah Señor! De repente ocurre como en el ejército, donde, quien ha ingresado antes que uno, siempre será “el antiguo” y habrá que respetarlo, por eso dicen en el cuartel que “la antigüedad es clase”. La tortuga le ganaría siempre en el tiempo,, porque la tortuga nació 10 segundos antes que Gladys Tejada,</a:t>
            </a:r>
            <a:r>
              <a:rPr lang="es-PE" b="1" i="1" spc="-20" dirty="0">
                <a:solidFill>
                  <a:srgbClr val="C00000"/>
                </a:solidFill>
                <a:latin typeface="Arial" panose="020B0604020202020204" pitchFamily="34" charset="0"/>
                <a:ea typeface="Calibri" panose="020F0502020204030204" pitchFamily="34" charset="0"/>
                <a:cs typeface="Arial" panose="020B0604020202020204" pitchFamily="34" charset="0"/>
              </a:rPr>
              <a:t> pero, no a ella en la competencia.</a:t>
            </a:r>
            <a:endParaRPr lang="es-PE" b="1" i="1" spc="-20"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p>
            <a:pPr algn="just"/>
            <a:r>
              <a:rPr lang="es-PE" i="1"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 </a:t>
            </a:r>
          </a:p>
          <a:p>
            <a:pPr algn="just"/>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La respuesta le pareció muy razonable, pero como estaba en la selva también le planteó </a:t>
            </a:r>
            <a:r>
              <a:rPr lang="es-PE" i="1"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el argumento de la fecha </a:t>
            </a:r>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que, expresada en pocas palabras dice: </a:t>
            </a:r>
            <a:r>
              <a:rPr lang="es-PE" b="1" spc="-20" dirty="0">
                <a:solidFill>
                  <a:srgbClr val="C00000"/>
                </a:solidFill>
                <a:effectLst/>
                <a:latin typeface="Arial" panose="020B0604020202020204" pitchFamily="34" charset="0"/>
                <a:ea typeface="Calibri" panose="020F0502020204030204" pitchFamily="34" charset="0"/>
                <a:cs typeface="Arial" panose="020B0604020202020204" pitchFamily="34" charset="0"/>
              </a:rPr>
              <a:t>“</a:t>
            </a:r>
            <a:r>
              <a:rPr lang="es-PE" b="1" i="1" spc="-20" dirty="0">
                <a:solidFill>
                  <a:srgbClr val="C00000"/>
                </a:solidFill>
                <a:effectLst/>
                <a:latin typeface="Arial" panose="020B0604020202020204" pitchFamily="34" charset="0"/>
                <a:ea typeface="Calibri" panose="020F0502020204030204" pitchFamily="34" charset="0"/>
                <a:cs typeface="Arial" panose="020B0604020202020204" pitchFamily="34" charset="0"/>
              </a:rPr>
              <a:t>Una fecha disparada del arco no puede llegar al blanco</a:t>
            </a:r>
            <a:r>
              <a:rPr lang="es-PE" b="1" spc="-20"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s-PE" b="1" spc="-20" dirty="0">
                <a:effectLst/>
                <a:latin typeface="Arial" panose="020B0604020202020204" pitchFamily="34" charset="0"/>
                <a:ea typeface="Calibri" panose="020F0502020204030204" pitchFamily="34" charset="0"/>
                <a:cs typeface="Arial" panose="020B0604020202020204" pitchFamily="34" charset="0"/>
              </a:rPr>
              <a:t>(Fraile Guillermo</a:t>
            </a:r>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 1982, p. 194.)</a:t>
            </a:r>
          </a:p>
        </p:txBody>
      </p:sp>
    </p:spTree>
    <p:extLst>
      <p:ext uri="{BB962C8B-B14F-4D97-AF65-F5344CB8AC3E}">
        <p14:creationId xmlns:p14="http://schemas.microsoft.com/office/powerpoint/2010/main" val="28656950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54EB584-F677-40DE-805D-C20E76D3B095}"/>
              </a:ext>
            </a:extLst>
          </p:cNvPr>
          <p:cNvSpPr txBox="1"/>
          <p:nvPr/>
        </p:nvSpPr>
        <p:spPr>
          <a:xfrm>
            <a:off x="1866900" y="439955"/>
            <a:ext cx="9095740" cy="2554545"/>
          </a:xfrm>
          <a:prstGeom prst="rect">
            <a:avLst/>
          </a:prstGeom>
          <a:noFill/>
        </p:spPr>
        <p:txBody>
          <a:bodyPr wrap="square">
            <a:spAutoFit/>
          </a:bodyPr>
          <a:lstStyle/>
          <a:p>
            <a:pPr algn="just"/>
            <a:r>
              <a:rPr lang="es-PE" sz="2000"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El amigo respondió que, si la flecha  no pudiera llegar al blanco, su familia nunca habría podido comer carne de venado. </a:t>
            </a:r>
          </a:p>
          <a:p>
            <a:pPr algn="just"/>
            <a:r>
              <a:rPr lang="es-PE" sz="2000" spc="-20" dirty="0">
                <a:solidFill>
                  <a:srgbClr val="505050"/>
                </a:solidFill>
                <a:latin typeface="Arial" panose="020B0604020202020204" pitchFamily="34" charset="0"/>
                <a:ea typeface="Calibri" panose="020F0502020204030204" pitchFamily="34" charset="0"/>
                <a:cs typeface="Arial" panose="020B0604020202020204" pitchFamily="34" charset="0"/>
              </a:rPr>
              <a:t>El guardián, d</a:t>
            </a:r>
            <a:r>
              <a:rPr lang="es-PE" sz="2000"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ijo al profesor que, su familia procedía de una comunidad nativa del interior; donde se procuraban de carne fresca mediante la caza con flecha, con trampa y, de la pesca. </a:t>
            </a:r>
          </a:p>
          <a:p>
            <a:pPr algn="just"/>
            <a:r>
              <a:rPr lang="es-PE" sz="2000"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Que tuvieron que migrar a la ciudad porque, cada vez había menos posibilidad de alimentos y, porque en la ciudad existían mejores condiciones de vida y colegio para sus hijos.</a:t>
            </a:r>
          </a:p>
        </p:txBody>
      </p:sp>
      <p:pic>
        <p:nvPicPr>
          <p:cNvPr id="15364" name="Picture 4" descr="Indio, indio o guerreros indígenas apuntando con un arco y una flecha,  Amazonas, Iquitos, Perú, América del Sur Fotografía de stock - Alamy">
            <a:extLst>
              <a:ext uri="{FF2B5EF4-FFF2-40B4-BE49-F238E27FC236}">
                <a16:creationId xmlns:a16="http://schemas.microsoft.com/office/drawing/2014/main" id="{F279F9BE-8C2F-471B-A03B-66DD8AC0CF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760" y="3161786"/>
            <a:ext cx="4202430" cy="36301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72282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A9675F12-2A88-476A-9E2A-D9F5BEC219CD}"/>
              </a:ext>
            </a:extLst>
          </p:cNvPr>
          <p:cNvSpPr txBox="1"/>
          <p:nvPr/>
        </p:nvSpPr>
        <p:spPr>
          <a:xfrm>
            <a:off x="2418080" y="1696720"/>
            <a:ext cx="8006080" cy="3170099"/>
          </a:xfrm>
          <a:prstGeom prst="rect">
            <a:avLst/>
          </a:prstGeom>
          <a:noFill/>
        </p:spPr>
        <p:txBody>
          <a:bodyPr wrap="square" rtlCol="0">
            <a:spAutoFit/>
          </a:bodyPr>
          <a:lstStyle/>
          <a:p>
            <a:r>
              <a:rPr lang="es-PE" sz="2000" b="1" dirty="0"/>
              <a:t>A manera de conclusión de la exposición pero, no de la solución absoluta de las paradojas, pensamos que la solución planteada a las paradojas expuestas, no dejan de ser razonables, dado que la solución no sólo debe buscarse en el análisis “del lenguaje por el lenguaje” sino también, tomar en cuenta el contenido mental de los enunciados y, la </a:t>
            </a:r>
            <a:r>
              <a:rPr lang="es-PE" sz="2000" b="1" i="1" dirty="0"/>
              <a:t>pacha (espacio-tiempo, naturaleza y mundo), en que ocurren los hechos; así como el empleo de términos equívocos.</a:t>
            </a:r>
          </a:p>
          <a:p>
            <a:endParaRPr lang="es-PE" sz="2000" b="1" i="1" dirty="0"/>
          </a:p>
          <a:p>
            <a:endParaRPr lang="es-PE" sz="2000" b="1" i="1" dirty="0"/>
          </a:p>
        </p:txBody>
      </p:sp>
    </p:spTree>
    <p:extLst>
      <p:ext uri="{BB962C8B-B14F-4D97-AF65-F5344CB8AC3E}">
        <p14:creationId xmlns:p14="http://schemas.microsoft.com/office/powerpoint/2010/main" val="34477304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8717E70E-B0CD-42CC-B00F-047263211183}"/>
              </a:ext>
            </a:extLst>
          </p:cNvPr>
          <p:cNvSpPr txBox="1"/>
          <p:nvPr/>
        </p:nvSpPr>
        <p:spPr>
          <a:xfrm>
            <a:off x="5872480" y="2743200"/>
            <a:ext cx="877163" cy="646331"/>
          </a:xfrm>
          <a:prstGeom prst="rect">
            <a:avLst/>
          </a:prstGeom>
          <a:noFill/>
        </p:spPr>
        <p:txBody>
          <a:bodyPr wrap="none" rtlCol="0">
            <a:spAutoFit/>
          </a:bodyPr>
          <a:lstStyle/>
          <a:p>
            <a:r>
              <a:rPr lang="es-PE" sz="3600" b="1" i="1" dirty="0"/>
              <a:t>FIN</a:t>
            </a:r>
          </a:p>
        </p:txBody>
      </p:sp>
    </p:spTree>
    <p:extLst>
      <p:ext uri="{BB962C8B-B14F-4D97-AF65-F5344CB8AC3E}">
        <p14:creationId xmlns:p14="http://schemas.microsoft.com/office/powerpoint/2010/main" val="2821571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Moray, andenes circulares con microclimas">
            <a:extLst>
              <a:ext uri="{FF2B5EF4-FFF2-40B4-BE49-F238E27FC236}">
                <a16:creationId xmlns:a16="http://schemas.microsoft.com/office/drawing/2014/main" id="{3E4B73FB-71D2-4DA2-B589-8A93CD9900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1835" y="556422"/>
            <a:ext cx="4828184" cy="3212937"/>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Salineras de Maras - Moray - Cerro de los siete colores - Caminata">
            <a:extLst>
              <a:ext uri="{FF2B5EF4-FFF2-40B4-BE49-F238E27FC236}">
                <a16:creationId xmlns:a16="http://schemas.microsoft.com/office/drawing/2014/main" id="{1B85F30D-44FB-4496-A888-10CC7BEF4C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06773" y="286686"/>
            <a:ext cx="5397281" cy="3591645"/>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a:extLst>
              <a:ext uri="{FF2B5EF4-FFF2-40B4-BE49-F238E27FC236}">
                <a16:creationId xmlns:a16="http://schemas.microsoft.com/office/drawing/2014/main" id="{9342C883-379F-4B09-9AA2-8A868DCB94C3}"/>
              </a:ext>
            </a:extLst>
          </p:cNvPr>
          <p:cNvSpPr txBox="1"/>
          <p:nvPr/>
        </p:nvSpPr>
        <p:spPr>
          <a:xfrm>
            <a:off x="1705893" y="3878331"/>
            <a:ext cx="9001760" cy="2657138"/>
          </a:xfrm>
          <a:prstGeom prst="rect">
            <a:avLst/>
          </a:prstGeom>
          <a:noFill/>
        </p:spPr>
        <p:txBody>
          <a:bodyPr wrap="square">
            <a:spAutoFit/>
          </a:bodyPr>
          <a:lstStyle/>
          <a:p>
            <a:pPr marL="457200" lvl="0" indent="-457200">
              <a:spcAft>
                <a:spcPts val="800"/>
              </a:spcAft>
              <a:buAutoNum type="arabicPeriod"/>
            </a:pPr>
            <a:r>
              <a:rPr lang="es-PE" sz="1600" b="1" dirty="0">
                <a:latin typeface="Arial" panose="020B0604020202020204" pitchFamily="34" charset="0"/>
                <a:ea typeface="Calibri" panose="020F0502020204030204" pitchFamily="34" charset="0"/>
                <a:cs typeface="Arial" panose="020B0604020202020204" pitchFamily="34" charset="0"/>
              </a:rPr>
              <a:t>Introducción</a:t>
            </a:r>
            <a:endParaRPr lang="es-PE" sz="1600" b="1" dirty="0">
              <a:effectLst/>
              <a:latin typeface="Arial" panose="020B0604020202020204" pitchFamily="34" charset="0"/>
              <a:ea typeface="Calibri" panose="020F0502020204030204" pitchFamily="34" charset="0"/>
              <a:cs typeface="Arial" panose="020B0604020202020204" pitchFamily="34" charset="0"/>
            </a:endParaRPr>
          </a:p>
          <a:p>
            <a:pPr algn="just"/>
            <a:r>
              <a:rPr lang="es-PE" sz="1600"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En cierta ocasión, un profesor que había ido a visitar el grupo arqueológico de Moray, y mientras esperaba el bus que lo transportaría de regreso a la ciudad del Cusco, leía un libro. Junto a él se encontraban dos lugareños conversando entre sí; el nombre de uno era Pedro y del otro Valentín, ambos humildes agricultores. Al ver que el profesor sonreía mientras </a:t>
            </a:r>
            <a:r>
              <a:rPr lang="es-PE" sz="1600" spc="-20" dirty="0">
                <a:solidFill>
                  <a:srgbClr val="505050"/>
                </a:solidFill>
                <a:latin typeface="Arial" panose="020B0604020202020204" pitchFamily="34" charset="0"/>
                <a:ea typeface="Calibri" panose="020F0502020204030204" pitchFamily="34" charset="0"/>
                <a:cs typeface="Arial" panose="020B0604020202020204" pitchFamily="34" charset="0"/>
              </a:rPr>
              <a:t>leía </a:t>
            </a:r>
            <a:r>
              <a:rPr lang="es-PE" sz="1600"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un libro, Pedro le preguntó: </a:t>
            </a:r>
            <a:r>
              <a:rPr lang="es-PE" sz="1600" i="1"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-¿Qué lee señor? </a:t>
            </a:r>
            <a:r>
              <a:rPr lang="es-PE" sz="1600"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El lector manifestó que era profesor y que estaba leyendo un artículo con ciertos razonamientos.</a:t>
            </a:r>
          </a:p>
          <a:p>
            <a:pPr algn="just"/>
            <a:r>
              <a:rPr lang="es-PE" sz="1600" i="1"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-¿Quisieran ustedes que les lea lo que dice aquí? </a:t>
            </a:r>
            <a:r>
              <a:rPr lang="es-PE" sz="1600"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Dijo el profesor.</a:t>
            </a:r>
          </a:p>
          <a:p>
            <a:pPr algn="just"/>
            <a:r>
              <a:rPr lang="es-PE" sz="1600"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a:t>
            </a:r>
            <a:r>
              <a:rPr lang="es-PE" sz="1600" i="1"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Gracias profesor! </a:t>
            </a:r>
            <a:r>
              <a:rPr lang="es-PE" sz="1600"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Contestaron los dos amigos ocasionales.</a:t>
            </a:r>
          </a:p>
          <a:p>
            <a:pPr algn="just"/>
            <a:endParaRPr lang="es-PE" sz="1600" spc="-20" dirty="0">
              <a:solidFill>
                <a:srgbClr val="505050"/>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432492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336C0080-F7C8-4564-9F8B-790EE24698F2}"/>
              </a:ext>
            </a:extLst>
          </p:cNvPr>
          <p:cNvSpPr txBox="1"/>
          <p:nvPr/>
        </p:nvSpPr>
        <p:spPr>
          <a:xfrm>
            <a:off x="1823720" y="508000"/>
            <a:ext cx="8544560" cy="3693319"/>
          </a:xfrm>
          <a:prstGeom prst="rect">
            <a:avLst/>
          </a:prstGeom>
          <a:noFill/>
        </p:spPr>
        <p:txBody>
          <a:bodyPr wrap="square" rtlCol="0">
            <a:spAutoFit/>
          </a:bodyPr>
          <a:lstStyle/>
          <a:p>
            <a:r>
              <a:rPr lang="es-PE" b="1" dirty="0"/>
              <a:t>Ejemplo</a:t>
            </a:r>
            <a:r>
              <a:rPr lang="es-PE" dirty="0"/>
              <a:t>: </a:t>
            </a:r>
          </a:p>
          <a:p>
            <a:endParaRPr lang="es-PE" dirty="0"/>
          </a:p>
          <a:p>
            <a:pPr marL="355600" indent="-355600">
              <a:tabLst>
                <a:tab pos="355600" algn="l"/>
              </a:tabLst>
            </a:pPr>
            <a:r>
              <a:rPr lang="es-PE" dirty="0"/>
              <a:t>1. Por una lado, desde fines del siglo XIX, sabemos que los químicos han ingresado al núcleo del ATOMO, para fabricar los remedios, etc. Entonces: ¿Habríamos liquidado el concepto de ATOMO como indivisible?</a:t>
            </a:r>
          </a:p>
          <a:p>
            <a:pPr marL="355600" indent="-355600">
              <a:tabLst>
                <a:tab pos="355600" algn="l"/>
              </a:tabLst>
            </a:pPr>
            <a:endParaRPr lang="es-PE" dirty="0"/>
          </a:p>
          <a:p>
            <a:pPr marL="355600" indent="-355600">
              <a:tabLst>
                <a:tab pos="355600" algn="l"/>
              </a:tabLst>
            </a:pPr>
            <a:r>
              <a:rPr lang="es-PE" dirty="0"/>
              <a:t>2. Otro grupo de científicos a respondido en el sentido de que: lo que veníamos conociendo como átomo, todavía no era átomo; que El ATOMO SIEMPRE SERÁ LO INDIVISIBLE.</a:t>
            </a:r>
          </a:p>
          <a:p>
            <a:endParaRPr lang="es-PE" dirty="0"/>
          </a:p>
          <a:p>
            <a:r>
              <a:rPr lang="es-PE" dirty="0"/>
              <a:t>En quechua inca existe un término muy semejante a átomo: 	K’ATA.</a:t>
            </a:r>
          </a:p>
          <a:p>
            <a:endParaRPr lang="es-PE" dirty="0"/>
          </a:p>
        </p:txBody>
      </p:sp>
      <p:sp>
        <p:nvSpPr>
          <p:cNvPr id="3" name="CuadroTexto 2">
            <a:extLst>
              <a:ext uri="{FF2B5EF4-FFF2-40B4-BE49-F238E27FC236}">
                <a16:creationId xmlns:a16="http://schemas.microsoft.com/office/drawing/2014/main" id="{5020E0AD-0E5B-44DD-A19D-A482C45C1BA7}"/>
              </a:ext>
            </a:extLst>
          </p:cNvPr>
          <p:cNvSpPr txBox="1"/>
          <p:nvPr/>
        </p:nvSpPr>
        <p:spPr>
          <a:xfrm>
            <a:off x="1960880" y="4470400"/>
            <a:ext cx="6857968" cy="923330"/>
          </a:xfrm>
          <a:prstGeom prst="rect">
            <a:avLst/>
          </a:prstGeom>
          <a:noFill/>
          <a:ln w="28575">
            <a:solidFill>
              <a:srgbClr val="FF0000"/>
            </a:solidFill>
          </a:ln>
        </p:spPr>
        <p:txBody>
          <a:bodyPr wrap="none" rtlCol="0">
            <a:spAutoFit/>
          </a:bodyPr>
          <a:lstStyle/>
          <a:p>
            <a:r>
              <a:rPr lang="es-PE" dirty="0"/>
              <a:t>Por qué dejarnos conducir a callejones sin salida?</a:t>
            </a:r>
          </a:p>
          <a:p>
            <a:r>
              <a:rPr lang="es-PE" i="1" dirty="0"/>
              <a:t>“imamanmi hamuranki “surphuy, </a:t>
            </a:r>
            <a:r>
              <a:rPr lang="es-PE" b="1" i="1" dirty="0"/>
              <a:t>waqanki</a:t>
            </a:r>
            <a:r>
              <a:rPr lang="es-PE" i="1" dirty="0"/>
              <a:t>, phalchay, </a:t>
            </a:r>
          </a:p>
          <a:p>
            <a:r>
              <a:rPr lang="es-PE" i="1" dirty="0"/>
              <a:t>mana reqsisqayki ñanta, “surphuy, </a:t>
            </a:r>
            <a:r>
              <a:rPr lang="es-PE" b="1" i="1" dirty="0"/>
              <a:t>waqanki</a:t>
            </a:r>
            <a:r>
              <a:rPr lang="es-PE" i="1" dirty="0"/>
              <a:t>, phalchay, (bis)</a:t>
            </a:r>
          </a:p>
        </p:txBody>
      </p:sp>
    </p:spTree>
    <p:extLst>
      <p:ext uri="{BB962C8B-B14F-4D97-AF65-F5344CB8AC3E}">
        <p14:creationId xmlns:p14="http://schemas.microsoft.com/office/powerpoint/2010/main" val="28260714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2742FCB8-F63D-4C6D-BEC8-B47C238D5012}"/>
              </a:ext>
            </a:extLst>
          </p:cNvPr>
          <p:cNvPicPr>
            <a:picLocks noChangeAspect="1"/>
          </p:cNvPicPr>
          <p:nvPr/>
        </p:nvPicPr>
        <p:blipFill>
          <a:blip r:embed="rId2"/>
          <a:stretch>
            <a:fillRect/>
          </a:stretch>
        </p:blipFill>
        <p:spPr>
          <a:xfrm>
            <a:off x="4555913" y="0"/>
            <a:ext cx="5274733" cy="6858000"/>
          </a:xfrm>
          <a:prstGeom prst="rect">
            <a:avLst/>
          </a:prstGeom>
        </p:spPr>
      </p:pic>
      <p:sp>
        <p:nvSpPr>
          <p:cNvPr id="4" name="Rectangle 1">
            <a:extLst>
              <a:ext uri="{FF2B5EF4-FFF2-40B4-BE49-F238E27FC236}">
                <a16:creationId xmlns:a16="http://schemas.microsoft.com/office/drawing/2014/main" id="{FDB28B7E-1ED9-418B-91B0-C79FCC834FA5}"/>
              </a:ext>
            </a:extLst>
          </p:cNvPr>
          <p:cNvSpPr>
            <a:spLocks noChangeArrowheads="1"/>
          </p:cNvSpPr>
          <p:nvPr/>
        </p:nvSpPr>
        <p:spPr bwMode="auto">
          <a:xfrm>
            <a:off x="847513" y="1322619"/>
            <a:ext cx="2799928" cy="3323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PE" altLang="es-PE" sz="1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Miró Quesada Cantuarias</a:t>
            </a:r>
            <a:r>
              <a:rPr kumimoji="0" lang="es-PE" altLang="es-P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Francisco. </a:t>
            </a:r>
            <a:r>
              <a:rPr kumimoji="0" lang="es-PE" altLang="es-PE" sz="1400" b="0" i="1"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"Las lógicas Heterodoxas y el Problema de la unidad de La Lógica"  (Heterodox Logics and the Problemem of the unity on Logic).</a:t>
            </a:r>
            <a:r>
              <a:rPr kumimoji="0" lang="es-PE" altLang="es-PE" sz="1400" b="0" i="1"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s-PE" altLang="es-P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En Lógica.  Aspectos Formales y Filosófícos. Fondo Editorial 1978. Pontificia Universidad Católica del Perú., p. 21. Palau Gladys. Introducción filosófica a las lógicas no clásicas. Editorial Gedisa S. A. España, Barcelona 2002. Pág. 23.</a:t>
            </a:r>
            <a:r>
              <a:rPr kumimoji="0" lang="es-PE" altLang="es-PE" sz="1400" b="0" i="0" u="none" strike="noStrike" cap="none" normalizeH="0" baseline="0" dirty="0">
                <a:ln>
                  <a:noFill/>
                </a:ln>
                <a:solidFill>
                  <a:schemeClr val="tx1"/>
                </a:solidFill>
                <a:effectLst/>
                <a:latin typeface="Arial" panose="020B0604020202020204" pitchFamily="34" charset="0"/>
              </a:rPr>
              <a:t> </a:t>
            </a:r>
          </a:p>
        </p:txBody>
      </p:sp>
      <p:cxnSp>
        <p:nvCxnSpPr>
          <p:cNvPr id="6" name="Conector recto de flecha 5">
            <a:extLst>
              <a:ext uri="{FF2B5EF4-FFF2-40B4-BE49-F238E27FC236}">
                <a16:creationId xmlns:a16="http://schemas.microsoft.com/office/drawing/2014/main" id="{8761C4D1-AD9F-4D41-8280-F9A4DC0A3578}"/>
              </a:ext>
            </a:extLst>
          </p:cNvPr>
          <p:cNvCxnSpPr>
            <a:cxnSpLocks/>
          </p:cNvCxnSpPr>
          <p:nvPr/>
        </p:nvCxnSpPr>
        <p:spPr>
          <a:xfrm flipH="1">
            <a:off x="9926320" y="1989685"/>
            <a:ext cx="692220"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00477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0F2E6496-9602-4560-B13A-1E8DEA8E1EFA}"/>
              </a:ext>
            </a:extLst>
          </p:cNvPr>
          <p:cNvSpPr txBox="1"/>
          <p:nvPr/>
        </p:nvSpPr>
        <p:spPr>
          <a:xfrm>
            <a:off x="4107443" y="1120577"/>
            <a:ext cx="7607037" cy="4924623"/>
          </a:xfrm>
          <a:prstGeom prst="rect">
            <a:avLst/>
          </a:prstGeom>
          <a:noFill/>
        </p:spPr>
        <p:txBody>
          <a:bodyPr wrap="square" rtlCol="0">
            <a:spAutoFit/>
          </a:bodyPr>
          <a:lstStyle/>
          <a:p>
            <a:r>
              <a:rPr lang="es-PE" sz="2400" b="1" dirty="0"/>
              <a:t>Lógico.-a:</a:t>
            </a:r>
          </a:p>
          <a:p>
            <a:endParaRPr lang="es-PE" sz="2400" dirty="0"/>
          </a:p>
          <a:p>
            <a:r>
              <a:rPr lang="es-PE" sz="2400" dirty="0"/>
              <a:t>8. f. Modo de pensar y de actuar sensato, de sentido común.</a:t>
            </a:r>
          </a:p>
          <a:p>
            <a:endParaRPr lang="es-PE" sz="2400" dirty="0"/>
          </a:p>
          <a:p>
            <a:r>
              <a:rPr lang="es-PE" sz="2400" b="1" dirty="0"/>
              <a:t>Neopositivismo (lógica)</a:t>
            </a:r>
          </a:p>
          <a:p>
            <a:endParaRPr lang="es-PE" sz="2400" dirty="0"/>
          </a:p>
          <a:p>
            <a:pPr marL="342900" indent="-342900">
              <a:buAutoNum type="arabicPeriod"/>
            </a:pPr>
            <a:r>
              <a:rPr lang="es-PE" sz="2400" dirty="0"/>
              <a:t>m. Fil. Movimiento contemporáneo que, por influencia del círculo de Viena, destaca la importancia del análisis del lenguajes y de la metodología científica.</a:t>
            </a:r>
          </a:p>
          <a:p>
            <a:pPr marL="342900" indent="-342900">
              <a:buAutoNum type="arabicPeriod"/>
            </a:pPr>
            <a:endParaRPr lang="es-PE" sz="2400" dirty="0"/>
          </a:p>
          <a:p>
            <a:r>
              <a:rPr lang="es-PE" sz="2400" dirty="0"/>
              <a:t>			Real Academia Española.</a:t>
            </a:r>
          </a:p>
        </p:txBody>
      </p:sp>
      <p:pic>
        <p:nvPicPr>
          <p:cNvPr id="4098" name="Picture 2" descr="Diccionario Real Academia De La Lengua Española Rae | Cuotas sin interés">
            <a:extLst>
              <a:ext uri="{FF2B5EF4-FFF2-40B4-BE49-F238E27FC236}">
                <a16:creationId xmlns:a16="http://schemas.microsoft.com/office/drawing/2014/main" id="{6A5B7180-A0AB-4BDB-86B3-D74AF64ED6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344" y="72390"/>
            <a:ext cx="3386455" cy="60907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21243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97C0B9A8-3D39-459C-9885-0BB6419F503B}"/>
              </a:ext>
            </a:extLst>
          </p:cNvPr>
          <p:cNvSpPr txBox="1"/>
          <p:nvPr/>
        </p:nvSpPr>
        <p:spPr>
          <a:xfrm>
            <a:off x="1778001" y="528320"/>
            <a:ext cx="9194799" cy="3170099"/>
          </a:xfrm>
          <a:prstGeom prst="rect">
            <a:avLst/>
          </a:prstGeom>
          <a:noFill/>
        </p:spPr>
        <p:txBody>
          <a:bodyPr wrap="square" rtlCol="0">
            <a:spAutoFit/>
          </a:bodyPr>
          <a:lstStyle/>
          <a:p>
            <a:r>
              <a:rPr lang="es-PE" sz="2000" b="1" dirty="0">
                <a:latin typeface="Arial" panose="020B0604020202020204" pitchFamily="34" charset="0"/>
                <a:cs typeface="Arial" panose="020B0604020202020204" pitchFamily="34" charset="0"/>
              </a:rPr>
              <a:t>Paradoja</a:t>
            </a:r>
            <a:r>
              <a:rPr lang="es-PE" sz="2000" dirty="0">
                <a:latin typeface="Arial" panose="020B0604020202020204" pitchFamily="34" charset="0"/>
                <a:cs typeface="Arial" panose="020B0604020202020204" pitchFamily="34" charset="0"/>
              </a:rPr>
              <a:t>. </a:t>
            </a:r>
          </a:p>
          <a:p>
            <a:endParaRPr lang="es-PE" sz="2000" dirty="0">
              <a:latin typeface="Arial" panose="020B0604020202020204" pitchFamily="34" charset="0"/>
              <a:cs typeface="Arial" panose="020B0604020202020204" pitchFamily="34" charset="0"/>
            </a:endParaRPr>
          </a:p>
          <a:p>
            <a:r>
              <a:rPr lang="es-PE" sz="2000" b="1" dirty="0">
                <a:latin typeface="Arial" panose="020B0604020202020204" pitchFamily="34" charset="0"/>
                <a:cs typeface="Arial" panose="020B0604020202020204" pitchFamily="34" charset="0"/>
              </a:rPr>
              <a:t>Paradojo, ja</a:t>
            </a:r>
          </a:p>
          <a:p>
            <a:endParaRPr lang="es-PE" sz="2000" b="1" dirty="0">
              <a:latin typeface="Arial" panose="020B0604020202020204" pitchFamily="34" charset="0"/>
              <a:cs typeface="Arial" panose="020B0604020202020204" pitchFamily="34" charset="0"/>
            </a:endParaRPr>
          </a:p>
          <a:p>
            <a:pPr marL="342900" indent="-342900">
              <a:buAutoNum type="arabicPeriod"/>
            </a:pPr>
            <a:r>
              <a:rPr lang="es-PE" sz="2000" i="1" dirty="0">
                <a:latin typeface="Arial" panose="020B0604020202020204" pitchFamily="34" charset="0"/>
                <a:cs typeface="Arial" panose="020B0604020202020204" pitchFamily="34" charset="0"/>
              </a:rPr>
              <a:t>adj. Desus. </a:t>
            </a:r>
            <a:r>
              <a:rPr lang="es-PE" sz="2000" dirty="0">
                <a:latin typeface="Arial" panose="020B0604020202020204" pitchFamily="34" charset="0"/>
                <a:cs typeface="Arial" panose="020B0604020202020204" pitchFamily="34" charset="0"/>
              </a:rPr>
              <a:t>Paradójico.</a:t>
            </a:r>
          </a:p>
          <a:p>
            <a:pPr marL="342900" indent="-342900">
              <a:buAutoNum type="arabicPeriod"/>
            </a:pPr>
            <a:r>
              <a:rPr lang="es-PE" sz="2000" i="1" dirty="0">
                <a:latin typeface="Arial" panose="020B0604020202020204" pitchFamily="34" charset="0"/>
                <a:cs typeface="Arial" panose="020B0604020202020204" pitchFamily="34" charset="0"/>
              </a:rPr>
              <a:t>F. </a:t>
            </a:r>
            <a:r>
              <a:rPr lang="es-PE" sz="2000" dirty="0">
                <a:latin typeface="Arial" panose="020B0604020202020204" pitchFamily="34" charset="0"/>
                <a:cs typeface="Arial" panose="020B0604020202020204" pitchFamily="34" charset="0"/>
              </a:rPr>
              <a:t>Hecho o expresión aparentemente contrarios a la lógica.</a:t>
            </a:r>
          </a:p>
          <a:p>
            <a:pPr marL="342900" indent="-342900">
              <a:buAutoNum type="arabicPeriod"/>
            </a:pPr>
            <a:r>
              <a:rPr lang="es-PE" sz="2000" i="1" dirty="0">
                <a:latin typeface="Arial" panose="020B0604020202020204" pitchFamily="34" charset="0"/>
                <a:cs typeface="Arial" panose="020B0604020202020204" pitchFamily="34" charset="0"/>
              </a:rPr>
              <a:t>F. Ret. </a:t>
            </a:r>
            <a:r>
              <a:rPr lang="es-PE" sz="2000" dirty="0">
                <a:latin typeface="Arial" panose="020B0604020202020204" pitchFamily="34" charset="0"/>
                <a:cs typeface="Arial" panose="020B0604020202020204" pitchFamily="34" charset="0"/>
              </a:rPr>
              <a:t>Empleo de expresiones o frases que encierran una aparente contradicción entre sí, como en, mira al avaro, en sus riqueza, pobre. </a:t>
            </a:r>
          </a:p>
          <a:p>
            <a:pPr marL="342900" indent="-342900">
              <a:buAutoNum type="arabicPeriod"/>
            </a:pPr>
            <a:endParaRPr lang="es-PE" sz="2000" dirty="0">
              <a:latin typeface="Arial" panose="020B0604020202020204" pitchFamily="34" charset="0"/>
              <a:cs typeface="Arial" panose="020B0604020202020204" pitchFamily="34" charset="0"/>
            </a:endParaRPr>
          </a:p>
          <a:p>
            <a:r>
              <a:rPr lang="es-PE" sz="2000" dirty="0">
                <a:latin typeface="Arial" panose="020B0604020202020204" pitchFamily="34" charset="0"/>
                <a:cs typeface="Arial" panose="020B0604020202020204" pitchFamily="34" charset="0"/>
              </a:rPr>
              <a:t>		Real Academia Española.</a:t>
            </a:r>
          </a:p>
        </p:txBody>
      </p:sp>
      <p:pic>
        <p:nvPicPr>
          <p:cNvPr id="5122" name="Picture 2" descr="Las nuevas palabras aceptadas por la RAE: Avatar, Provida, Confinamiento,  Trolear, Hilo y Fascistoide - Duna 89.7 | Duna 89.7">
            <a:extLst>
              <a:ext uri="{FF2B5EF4-FFF2-40B4-BE49-F238E27FC236}">
                <a16:creationId xmlns:a16="http://schemas.microsoft.com/office/drawing/2014/main" id="{2542E381-2EAA-4808-B86D-96FF05D36C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8445" y="3908743"/>
            <a:ext cx="5354920" cy="24209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7611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76D94FCA-47A2-439D-8910-A7616901DAF2}"/>
              </a:ext>
            </a:extLst>
          </p:cNvPr>
          <p:cNvSpPr txBox="1"/>
          <p:nvPr/>
        </p:nvSpPr>
        <p:spPr>
          <a:xfrm>
            <a:off x="3007360" y="1259304"/>
            <a:ext cx="7609840" cy="2554545"/>
          </a:xfrm>
          <a:prstGeom prst="rect">
            <a:avLst/>
          </a:prstGeom>
          <a:noFill/>
        </p:spPr>
        <p:txBody>
          <a:bodyPr wrap="square">
            <a:spAutoFit/>
          </a:bodyPr>
          <a:lstStyle/>
          <a:p>
            <a:pPr algn="just"/>
            <a:r>
              <a:rPr lang="es-PE" sz="2000" b="1" i="1" spc="-20" dirty="0">
                <a:solidFill>
                  <a:srgbClr val="505050"/>
                </a:solidFill>
                <a:effectLst/>
                <a:latin typeface="Times New Roman" panose="02020603050405020304" pitchFamily="18" charset="0"/>
                <a:ea typeface="Calibri" panose="020F0502020204030204" pitchFamily="34" charset="0"/>
              </a:rPr>
              <a:t>2. La paradoja del barbero</a:t>
            </a:r>
          </a:p>
          <a:p>
            <a:pPr algn="just"/>
            <a:endParaRPr lang="es-PE" sz="2000" spc="-20" dirty="0">
              <a:solidFill>
                <a:srgbClr val="505050"/>
              </a:solidFill>
              <a:latin typeface="Times New Roman" panose="02020603050405020304" pitchFamily="18" charset="0"/>
              <a:ea typeface="Calibri" panose="020F0502020204030204" pitchFamily="34" charset="0"/>
            </a:endParaRPr>
          </a:p>
          <a:p>
            <a:pPr algn="just"/>
            <a:r>
              <a:rPr lang="es-PE" sz="2000" spc="-20" dirty="0">
                <a:solidFill>
                  <a:srgbClr val="505050"/>
                </a:solidFill>
                <a:effectLst/>
                <a:latin typeface="Times New Roman" panose="02020603050405020304" pitchFamily="18" charset="0"/>
                <a:ea typeface="Calibri" panose="020F0502020204030204" pitchFamily="34" charset="0"/>
              </a:rPr>
              <a:t>El profesor leyó la </a:t>
            </a:r>
            <a:r>
              <a:rPr lang="es-PE" sz="2000" i="1" spc="-20" dirty="0">
                <a:solidFill>
                  <a:srgbClr val="505050"/>
                </a:solidFill>
                <a:effectLst/>
                <a:latin typeface="Times New Roman" panose="02020603050405020304" pitchFamily="18" charset="0"/>
                <a:ea typeface="Calibri" panose="020F0502020204030204" pitchFamily="34" charset="0"/>
              </a:rPr>
              <a:t>Paradoja del Barbero</a:t>
            </a:r>
            <a:r>
              <a:rPr lang="es-PE" sz="2000" spc="-20" dirty="0">
                <a:solidFill>
                  <a:srgbClr val="505050"/>
                </a:solidFill>
                <a:effectLst/>
                <a:latin typeface="Times New Roman" panose="02020603050405020304" pitchFamily="18" charset="0"/>
                <a:ea typeface="Calibri" panose="020F0502020204030204" pitchFamily="34" charset="0"/>
              </a:rPr>
              <a:t>, del filósofo británico Bertrand Russell, pero, realizando algunos cambios para que los oyentes no tuvieran dificultad para entender. </a:t>
            </a:r>
          </a:p>
          <a:p>
            <a:pPr algn="just"/>
            <a:endParaRPr lang="es-PE" sz="2000" spc="-20" dirty="0">
              <a:solidFill>
                <a:srgbClr val="505050"/>
              </a:solidFill>
              <a:effectLst/>
              <a:latin typeface="Arial" panose="020B0604020202020204" pitchFamily="34" charset="0"/>
              <a:ea typeface="Calibri" panose="020F0502020204030204" pitchFamily="34" charset="0"/>
            </a:endParaRPr>
          </a:p>
          <a:p>
            <a:pPr algn="just"/>
            <a:r>
              <a:rPr lang="es-PE" sz="2000" spc="-20" dirty="0">
                <a:solidFill>
                  <a:srgbClr val="505050"/>
                </a:solidFill>
                <a:effectLst/>
                <a:latin typeface="Times New Roman" panose="02020603050405020304" pitchFamily="18" charset="0"/>
                <a:ea typeface="Calibri" panose="020F0502020204030204" pitchFamily="34" charset="0"/>
              </a:rPr>
              <a:t>Los semblantes de Pedro y Valentín mostraban atención y, el profesor inició la lectura. </a:t>
            </a:r>
            <a:endParaRPr lang="es-PE" sz="2000" spc="-20" dirty="0">
              <a:solidFill>
                <a:srgbClr val="505050"/>
              </a:solidFill>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1288935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0A2B4455-EBE9-4901-A2BF-03C3E8BFFC09}"/>
              </a:ext>
            </a:extLst>
          </p:cNvPr>
          <p:cNvSpPr txBox="1"/>
          <p:nvPr/>
        </p:nvSpPr>
        <p:spPr>
          <a:xfrm>
            <a:off x="3820160" y="737502"/>
            <a:ext cx="7711440" cy="4108817"/>
          </a:xfrm>
          <a:prstGeom prst="rect">
            <a:avLst/>
          </a:prstGeom>
          <a:noFill/>
        </p:spPr>
        <p:txBody>
          <a:bodyPr wrap="square">
            <a:spAutoFit/>
          </a:bodyPr>
          <a:lstStyle/>
          <a:p>
            <a:pPr algn="just">
              <a:lnSpc>
                <a:spcPct val="150000"/>
              </a:lnSpc>
            </a:pPr>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-Dicen que:</a:t>
            </a:r>
          </a:p>
          <a:p>
            <a:pPr marL="90170" indent="-90170" algn="just">
              <a:tabLst>
                <a:tab pos="90170" algn="l"/>
              </a:tabLst>
            </a:pPr>
            <a:r>
              <a:rPr lang="es-PE" dirty="0">
                <a:effectLst/>
                <a:latin typeface="Arial" panose="020B0604020202020204" pitchFamily="34" charset="0"/>
                <a:ea typeface="Calibri" panose="020F0502020204030204" pitchFamily="34" charset="0"/>
                <a:cs typeface="Arial" panose="020B0604020202020204" pitchFamily="34" charset="0"/>
              </a:rPr>
              <a:t>	</a:t>
            </a:r>
            <a:r>
              <a:rPr lang="es-PE" i="1" dirty="0">
                <a:effectLst/>
                <a:latin typeface="Arial" panose="020B0604020202020204" pitchFamily="34" charset="0"/>
                <a:ea typeface="Calibri" panose="020F0502020204030204" pitchFamily="34" charset="0"/>
                <a:cs typeface="Arial" panose="020B0604020202020204" pitchFamily="34" charset="0"/>
              </a:rPr>
              <a:t>En un lejano pueblo, había un barbero llamado Siklla*  diestro en afeitar barbas, maestro en frotación con ortiga macho** y con picadura de abejas. </a:t>
            </a:r>
          </a:p>
          <a:p>
            <a:pPr marL="90170" indent="-90170" algn="just">
              <a:tabLst>
                <a:tab pos="90170" algn="l"/>
              </a:tabLst>
            </a:pPr>
            <a:endParaRPr lang="es-PE" i="1" dirty="0">
              <a:latin typeface="Arial" panose="020B0604020202020204" pitchFamily="34" charset="0"/>
              <a:ea typeface="Calibri" panose="020F0502020204030204" pitchFamily="34" charset="0"/>
              <a:cs typeface="Arial" panose="020B0604020202020204" pitchFamily="34" charset="0"/>
            </a:endParaRPr>
          </a:p>
          <a:p>
            <a:pPr marL="90170" indent="-90170" algn="just">
              <a:tabLst>
                <a:tab pos="90170" algn="l"/>
              </a:tabLst>
            </a:pPr>
            <a:r>
              <a:rPr lang="es-PE" i="1" dirty="0">
                <a:effectLst/>
                <a:latin typeface="Arial" panose="020B0604020202020204" pitchFamily="34" charset="0"/>
                <a:ea typeface="Calibri" panose="020F0502020204030204" pitchFamily="34" charset="0"/>
                <a:cs typeface="Arial" panose="020B0604020202020204" pitchFamily="34" charset="0"/>
              </a:rPr>
              <a:t>	</a:t>
            </a:r>
            <a:r>
              <a:rPr lang="es-PE" i="1" dirty="0">
                <a:solidFill>
                  <a:srgbClr val="C00000"/>
                </a:solidFill>
                <a:effectLst/>
                <a:latin typeface="Arial" panose="020B0604020202020204" pitchFamily="34" charset="0"/>
                <a:ea typeface="Calibri" panose="020F0502020204030204" pitchFamily="34" charset="0"/>
                <a:cs typeface="Arial" panose="020B0604020202020204" pitchFamily="34" charset="0"/>
              </a:rPr>
              <a:t>Un día el Rey se dio cuenta de la falta de barberos en su reino y ordenó que los barberos solo afeitaran a quienes no pudieran afeitarse por sí mismos. </a:t>
            </a:r>
          </a:p>
          <a:p>
            <a:pPr marL="90170" indent="-90170" algn="just">
              <a:tabLst>
                <a:tab pos="90170" algn="l"/>
              </a:tabLst>
            </a:pPr>
            <a:r>
              <a:rPr lang="es-PE" i="1" dirty="0">
                <a:solidFill>
                  <a:srgbClr val="C00000"/>
                </a:solidFill>
                <a:latin typeface="Arial" panose="020B0604020202020204" pitchFamily="34" charset="0"/>
                <a:ea typeface="Calibri" panose="020F0502020204030204" pitchFamily="34" charset="0"/>
                <a:cs typeface="Arial" panose="020B0604020202020204" pitchFamily="34" charset="0"/>
              </a:rPr>
              <a:t> 	</a:t>
            </a:r>
            <a:r>
              <a:rPr lang="es-PE" i="1" dirty="0">
                <a:solidFill>
                  <a:srgbClr val="C00000"/>
                </a:solidFill>
                <a:effectLst/>
                <a:latin typeface="Arial" panose="020B0604020202020204" pitchFamily="34" charset="0"/>
                <a:ea typeface="Calibri" panose="020F0502020204030204" pitchFamily="34" charset="0"/>
                <a:cs typeface="Arial" panose="020B0604020202020204" pitchFamily="34" charset="0"/>
              </a:rPr>
              <a:t>Cierto día el Rey llamó a Siklla para que lo afeitara y Siklla contó su angustia al Rey: -'En mi pueblo soy el único barbero. No puedo afeitar al barbero de mi pueblo, ¡que soy yo!, ya que si lo hago, entonces significa que puedo afeitarme por mí mismo, por lo tanto ¡no debería afeitarme! Pero, si por el contrario no me afeito, entonces algún barbero debería afeitarme, ¡pero yo soy el único barbero de allí!</a:t>
            </a:r>
          </a:p>
        </p:txBody>
      </p:sp>
      <p:pic>
        <p:nvPicPr>
          <p:cNvPr id="7170" name="Picture 2" descr="Imágenes de Barberos | Vectores, fotos de stock y PSD gratuitos">
            <a:extLst>
              <a:ext uri="{FF2B5EF4-FFF2-40B4-BE49-F238E27FC236}">
                <a16:creationId xmlns:a16="http://schemas.microsoft.com/office/drawing/2014/main" id="{328ED480-373B-4A10-AB97-82736DD3809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427" b="34592"/>
          <a:stretch/>
        </p:blipFill>
        <p:spPr bwMode="auto">
          <a:xfrm>
            <a:off x="315594" y="1687194"/>
            <a:ext cx="3183339" cy="3159125"/>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B2E18C6E-AD5F-4C3E-98E1-5344D4F342A2}"/>
              </a:ext>
            </a:extLst>
          </p:cNvPr>
          <p:cNvSpPr txBox="1"/>
          <p:nvPr/>
        </p:nvSpPr>
        <p:spPr>
          <a:xfrm>
            <a:off x="3007360" y="5490575"/>
            <a:ext cx="8453120" cy="830997"/>
          </a:xfrm>
          <a:prstGeom prst="rect">
            <a:avLst/>
          </a:prstGeom>
          <a:noFill/>
        </p:spPr>
        <p:txBody>
          <a:bodyPr wrap="square">
            <a:spAutoFit/>
          </a:bodyPr>
          <a:lstStyle/>
          <a:p>
            <a:pPr marL="182563" indent="-182563">
              <a:tabLst>
                <a:tab pos="182563" algn="l"/>
              </a:tabLst>
            </a:pPr>
            <a:r>
              <a:rPr lang="es-PE" sz="1200" dirty="0">
                <a:effectLst/>
                <a:latin typeface="Times New Roman" panose="02020603050405020304" pitchFamily="18" charset="0"/>
                <a:ea typeface="Calibri" panose="020F0502020204030204" pitchFamily="34" charset="0"/>
                <a:cs typeface="Times New Roman" panose="02020603050405020304" pitchFamily="18" charset="0"/>
              </a:rPr>
              <a:t>*Siklla: Joven apuesto, simpático. (En quechua inca). </a:t>
            </a:r>
            <a:r>
              <a:rPr lang="es-PE" sz="1200" i="1" dirty="0">
                <a:effectLst/>
                <a:latin typeface="Times New Roman" panose="02020603050405020304" pitchFamily="18" charset="0"/>
                <a:ea typeface="Calibri" panose="020F0502020204030204" pitchFamily="34" charset="0"/>
                <a:cs typeface="Times New Roman" panose="02020603050405020304" pitchFamily="18" charset="0"/>
              </a:rPr>
              <a:t>Gallardo, elegante, ufano</a:t>
            </a:r>
            <a:r>
              <a:rPr lang="es-PE" sz="1200" dirty="0">
                <a:effectLst/>
                <a:latin typeface="Times New Roman" panose="02020603050405020304" pitchFamily="18" charset="0"/>
                <a:ea typeface="Calibri" panose="020F0502020204030204" pitchFamily="34" charset="0"/>
                <a:cs typeface="Times New Roman" panose="02020603050405020304" pitchFamily="18" charset="0"/>
              </a:rPr>
              <a:t>. (Academia-Mayor, 2013, p. 287.)</a:t>
            </a:r>
            <a:endParaRPr lang="es-PE" sz="1200" dirty="0">
              <a:effectLst/>
              <a:latin typeface="Arial" panose="020B0604020202020204" pitchFamily="34" charset="0"/>
              <a:ea typeface="Calibri" panose="020F0502020204030204" pitchFamily="34" charset="0"/>
              <a:cs typeface="Times New Roman" panose="02020603050405020304" pitchFamily="18" charset="0"/>
            </a:endParaRPr>
          </a:p>
          <a:p>
            <a:pPr marL="182563" indent="-182563" algn="just">
              <a:tabLst>
                <a:tab pos="182563" algn="l"/>
              </a:tabLst>
            </a:pPr>
            <a:r>
              <a:rPr lang="es-PE" sz="1200" i="1" dirty="0">
                <a:effectLst/>
                <a:latin typeface="Times New Roman" panose="02020603050405020304" pitchFamily="18" charset="0"/>
                <a:ea typeface="Calibri" panose="020F0502020204030204" pitchFamily="34" charset="0"/>
                <a:cs typeface="Times New Roman" panose="02020603050405020304" pitchFamily="18" charset="0"/>
              </a:rPr>
              <a:t>**“Ortiga macho” en quechua el pueblo lo llama: “mulakisa”; hierba silvestre cuyas hojas tienen abrojos semejantes a la tuna. La tradición popular utiliza en la creencia de que es buena para la rehabilitación en casos como el de la poliomielitis, reumatismo y otros. (Academia-Mayor, 2013. p, 112)</a:t>
            </a:r>
            <a:endParaRPr lang="es-PE" sz="1200" i="1"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85413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98BCFBE0-F147-465D-B0AB-373DB5D8208C}"/>
              </a:ext>
            </a:extLst>
          </p:cNvPr>
          <p:cNvSpPr txBox="1"/>
          <p:nvPr/>
        </p:nvSpPr>
        <p:spPr>
          <a:xfrm>
            <a:off x="1534160" y="975360"/>
            <a:ext cx="9519920" cy="4483279"/>
          </a:xfrm>
          <a:prstGeom prst="rect">
            <a:avLst/>
          </a:prstGeom>
          <a:noFill/>
        </p:spPr>
        <p:txBody>
          <a:bodyPr wrap="square">
            <a:spAutoFit/>
          </a:bodyPr>
          <a:lstStyle/>
          <a:p>
            <a:pPr algn="just"/>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Después de haberles leído dos veces el relato, el profesor les preguntó: </a:t>
            </a:r>
          </a:p>
          <a:p>
            <a:pPr algn="just"/>
            <a:r>
              <a:rPr lang="es-PE" i="1"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-¿Qué piensan ustedes? ¿El barbero debería afeitase o no?</a:t>
            </a:r>
          </a:p>
          <a:p>
            <a:pPr algn="just"/>
            <a:endPar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endParaRPr>
          </a:p>
          <a:p>
            <a:pPr algn="just"/>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A la pregunta, Pedro respondió:</a:t>
            </a:r>
          </a:p>
          <a:p>
            <a:pPr algn="just"/>
            <a:endPar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endParaRPr>
          </a:p>
          <a:p>
            <a:pPr marL="90170" indent="-90170">
              <a:spcAft>
                <a:spcPts val="800"/>
              </a:spcAft>
              <a:tabLst>
                <a:tab pos="90170" algn="l"/>
              </a:tabLst>
            </a:pPr>
            <a:r>
              <a:rPr lang="es-PE"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¡Oiga! Si el Rey se dio cuenta que faltaban barberos en su reino, debió haber ordenado, al único barbero, que enseñara su oficio a algunos jóvenes.</a:t>
            </a:r>
            <a:endParaRPr lang="es-PE"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p>
            <a:pPr marL="90170" indent="-90170">
              <a:spcAft>
                <a:spcPts val="800"/>
              </a:spcAft>
              <a:tabLst>
                <a:tab pos="90170" algn="l"/>
              </a:tabLst>
            </a:pPr>
            <a:r>
              <a:rPr lang="es-PE" dirty="0">
                <a:solidFill>
                  <a:srgbClr val="C00000"/>
                </a:solidFill>
                <a:effectLst/>
                <a:latin typeface="Arial" panose="020B0604020202020204" pitchFamily="34" charset="0"/>
                <a:ea typeface="Calibri" panose="020F0502020204030204" pitchFamily="34" charset="0"/>
                <a:cs typeface="Arial" panose="020B0604020202020204" pitchFamily="34" charset="0"/>
              </a:rPr>
              <a:t>-Valentín, intervino manifestando</a:t>
            </a:r>
            <a:r>
              <a:rPr lang="es-PE"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¡Qué raro, si en todo pueblo, donde hay un maestro artesano, hay también aprendices!</a:t>
            </a:r>
            <a:endParaRPr lang="es-PE"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p>
            <a:pPr marL="90170" indent="-90170">
              <a:spcAft>
                <a:spcPts val="800"/>
              </a:spcAft>
              <a:tabLst>
                <a:tab pos="90170" algn="l"/>
              </a:tabLst>
            </a:pPr>
            <a:r>
              <a:rPr lang="es-PE" dirty="0">
                <a:solidFill>
                  <a:srgbClr val="C00000"/>
                </a:solidFill>
                <a:effectLst/>
                <a:latin typeface="Arial" panose="020B0604020202020204" pitchFamily="34" charset="0"/>
                <a:ea typeface="Calibri" panose="020F0502020204030204" pitchFamily="34" charset="0"/>
                <a:cs typeface="Arial" panose="020B0604020202020204" pitchFamily="34" charset="0"/>
              </a:rPr>
              <a:t>-Pedro intervino nuevamente preguntando: ¿</a:t>
            </a:r>
            <a:r>
              <a:rPr lang="es-PE" i="1" dirty="0">
                <a:solidFill>
                  <a:srgbClr val="C00000"/>
                </a:solidFill>
                <a:effectLst/>
                <a:latin typeface="Arial" panose="020B0604020202020204" pitchFamily="34" charset="0"/>
                <a:ea typeface="Calibri" panose="020F0502020204030204" pitchFamily="34" charset="0"/>
                <a:cs typeface="Arial" panose="020B0604020202020204" pitchFamily="34" charset="0"/>
              </a:rPr>
              <a:t>Y el Rey era tan viejito que no podía afeitarse</a:t>
            </a:r>
            <a:r>
              <a:rPr lang="es-PE" dirty="0">
                <a:solidFill>
                  <a:srgbClr val="C00000"/>
                </a:solidFill>
                <a:effectLst/>
                <a:latin typeface="Arial" panose="020B0604020202020204" pitchFamily="34" charset="0"/>
                <a:ea typeface="Calibri" panose="020F0502020204030204" pitchFamily="34" charset="0"/>
                <a:cs typeface="Arial" panose="020B0604020202020204" pitchFamily="34" charset="0"/>
              </a:rPr>
              <a:t>?</a:t>
            </a:r>
          </a:p>
          <a:p>
            <a:pPr marL="90170" indent="-90170">
              <a:spcAft>
                <a:spcPts val="800"/>
              </a:spcAft>
              <a:tabLst>
                <a:tab pos="90170" algn="l"/>
              </a:tabLst>
            </a:pPr>
            <a:r>
              <a:rPr lang="es-PE" dirty="0">
                <a:solidFill>
                  <a:srgbClr val="C00000"/>
                </a:solidFill>
                <a:effectLst/>
                <a:latin typeface="Arial" panose="020B0604020202020204" pitchFamily="34" charset="0"/>
                <a:ea typeface="Calibri" panose="020F0502020204030204" pitchFamily="34" charset="0"/>
                <a:cs typeface="Arial" panose="020B0604020202020204" pitchFamily="34" charset="0"/>
              </a:rPr>
              <a:t>-Valentín -</a:t>
            </a:r>
            <a:r>
              <a:rPr lang="es-PE" i="1" dirty="0">
                <a:solidFill>
                  <a:srgbClr val="C00000"/>
                </a:solidFill>
                <a:effectLst/>
                <a:latin typeface="Arial" panose="020B0604020202020204" pitchFamily="34" charset="0"/>
                <a:ea typeface="Calibri" panose="020F0502020204030204" pitchFamily="34" charset="0"/>
                <a:cs typeface="Arial" panose="020B0604020202020204" pitchFamily="34" charset="0"/>
              </a:rPr>
              <a:t>Es que el Rey, es rey; aunque pudiera no lo haría, ya que tiene autoridad para llamar a sus súbditos para que lo afeiten.</a:t>
            </a:r>
            <a:endParaRPr lang="es-PE"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p>
            <a:pPr marL="90170" indent="-90170">
              <a:spcAft>
                <a:spcPts val="800"/>
              </a:spcAft>
              <a:tabLst>
                <a:tab pos="90170" algn="l"/>
              </a:tabLst>
            </a:pPr>
            <a:r>
              <a:rPr lang="es-PE" dirty="0">
                <a:solidFill>
                  <a:srgbClr val="C00000"/>
                </a:solidFill>
                <a:effectLst/>
                <a:latin typeface="Arial" panose="020B0604020202020204" pitchFamily="34" charset="0"/>
                <a:ea typeface="Calibri" panose="020F0502020204030204" pitchFamily="34" charset="0"/>
                <a:cs typeface="Arial" panose="020B0604020202020204" pitchFamily="34" charset="0"/>
              </a:rPr>
              <a:t>Pedro: </a:t>
            </a:r>
            <a:r>
              <a:rPr lang="es-PE" i="1" dirty="0">
                <a:solidFill>
                  <a:srgbClr val="C00000"/>
                </a:solidFill>
                <a:effectLst/>
                <a:latin typeface="Arial" panose="020B0604020202020204" pitchFamily="34" charset="0"/>
                <a:ea typeface="Calibri" panose="020F0502020204030204" pitchFamily="34" charset="0"/>
                <a:cs typeface="Arial" panose="020B0604020202020204" pitchFamily="34" charset="0"/>
              </a:rPr>
              <a:t>-Entonces, ¿el Rey está faltando a sus propias órdenes?</a:t>
            </a:r>
            <a:endParaRPr lang="es-PE"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p>
            <a:pPr marL="90170" indent="-90170">
              <a:spcAft>
                <a:spcPts val="800"/>
              </a:spcAft>
              <a:tabLst>
                <a:tab pos="90170" algn="l"/>
              </a:tabLst>
            </a:pPr>
            <a:r>
              <a:rPr lang="es-PE" dirty="0">
                <a:solidFill>
                  <a:srgbClr val="C00000"/>
                </a:solidFill>
                <a:effectLst/>
                <a:latin typeface="Arial" panose="020B0604020202020204" pitchFamily="34" charset="0"/>
                <a:ea typeface="Calibri" panose="020F0502020204030204" pitchFamily="34" charset="0"/>
                <a:cs typeface="Arial" panose="020B0604020202020204" pitchFamily="34" charset="0"/>
              </a:rPr>
              <a:t>-Valentín: </a:t>
            </a:r>
            <a:r>
              <a:rPr lang="es-PE" i="1" dirty="0">
                <a:solidFill>
                  <a:srgbClr val="C00000"/>
                </a:solidFill>
                <a:effectLst/>
                <a:latin typeface="Arial" panose="020B0604020202020204" pitchFamily="34" charset="0"/>
                <a:ea typeface="Calibri" panose="020F0502020204030204" pitchFamily="34" charset="0"/>
                <a:cs typeface="Arial" panose="020B0604020202020204" pitchFamily="34" charset="0"/>
              </a:rPr>
              <a:t>-Ya te dije que el Rey es rey, él puede dar órdenes y no cumplirlas.</a:t>
            </a:r>
            <a:endParaRPr lang="es-PE"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98912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203F2D2-65F2-4B6A-892B-51A26B054914}"/>
              </a:ext>
            </a:extLst>
          </p:cNvPr>
          <p:cNvSpPr txBox="1"/>
          <p:nvPr/>
        </p:nvSpPr>
        <p:spPr>
          <a:xfrm>
            <a:off x="1656080" y="497840"/>
            <a:ext cx="9469120" cy="6022161"/>
          </a:xfrm>
          <a:prstGeom prst="rect">
            <a:avLst/>
          </a:prstGeom>
          <a:noFill/>
        </p:spPr>
        <p:txBody>
          <a:bodyPr wrap="square">
            <a:spAutoFit/>
          </a:bodyPr>
          <a:lstStyle/>
          <a:p>
            <a:pPr algn="just"/>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Seguidamente, Pedro pidió al profesor que les releyera la parte en que el barbero expresaba su lamento;  el maestro mirándolos con una sonrisa, accedió al pedido. </a:t>
            </a:r>
          </a:p>
          <a:p>
            <a:pPr algn="just"/>
            <a:endPar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endParaRPr>
          </a:p>
          <a:p>
            <a:pPr marL="447675" indent="-447675" algn="just">
              <a:tabLst>
                <a:tab pos="447675" algn="l"/>
              </a:tabLst>
            </a:pPr>
            <a:r>
              <a:rPr lang="es-PE" i="1" spc="-20" dirty="0">
                <a:solidFill>
                  <a:srgbClr val="C00000"/>
                </a:solidFill>
                <a:effectLst/>
                <a:latin typeface="Arial" panose="020B0604020202020204" pitchFamily="34" charset="0"/>
                <a:ea typeface="Calibri" panose="020F0502020204030204" pitchFamily="34" charset="0"/>
                <a:cs typeface="Arial" panose="020B0604020202020204" pitchFamily="34" charset="0"/>
              </a:rPr>
              <a:t>-Mi Rey: 'En mi pueblo soy el único barbero. No puedo afeitar al barbero de mi pueblo, ¡que soy yo!, ya que si lo hago, entonces significaría que yo puedo afeitarme, por mí mismo, por lo tanto ¡no debería afeitarme!</a:t>
            </a:r>
          </a:p>
          <a:p>
            <a:pPr marL="447675" indent="-447675" algn="just">
              <a:tabLst>
                <a:tab pos="447675" algn="l"/>
              </a:tabLst>
            </a:pPr>
            <a:endParaRPr lang="es-PE" i="1" spc="-20" dirty="0">
              <a:solidFill>
                <a:srgbClr val="505050"/>
              </a:solidFill>
              <a:effectLst/>
              <a:latin typeface="Arial" panose="020B0604020202020204" pitchFamily="34" charset="0"/>
              <a:ea typeface="Calibri" panose="020F0502020204030204" pitchFamily="34" charset="0"/>
              <a:cs typeface="Arial" panose="020B0604020202020204" pitchFamily="34" charset="0"/>
            </a:endParaRPr>
          </a:p>
          <a:p>
            <a:pPr marL="447675" indent="-447675" algn="just">
              <a:tabLst>
                <a:tab pos="447675" algn="l"/>
              </a:tabLst>
            </a:pPr>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Escuchada la lectura Pedro tomó la palabra:</a:t>
            </a:r>
          </a:p>
          <a:p>
            <a:pPr marL="447675" indent="-447675" algn="just">
              <a:tabLst>
                <a:tab pos="447675" algn="l"/>
              </a:tabLst>
            </a:pPr>
            <a:endPar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endParaRPr>
          </a:p>
          <a:p>
            <a:pPr marL="447675" indent="-447675">
              <a:spcAft>
                <a:spcPts val="800"/>
              </a:spcAft>
              <a:tabLst>
                <a:tab pos="447675" algn="l"/>
              </a:tabLst>
            </a:pPr>
            <a:r>
              <a:rPr lang="es-PE" dirty="0">
                <a:effectLst/>
                <a:latin typeface="Arial" panose="020B0604020202020204" pitchFamily="34" charset="0"/>
                <a:ea typeface="Calibri" panose="020F0502020204030204" pitchFamily="34" charset="0"/>
                <a:cs typeface="Arial" panose="020B0604020202020204" pitchFamily="34" charset="0"/>
              </a:rPr>
              <a:t>-</a:t>
            </a:r>
            <a:r>
              <a:rPr lang="es-PE" dirty="0">
                <a:solidFill>
                  <a:srgbClr val="C00000"/>
                </a:solidFill>
                <a:effectLst/>
                <a:latin typeface="Arial" panose="020B0604020202020204" pitchFamily="34" charset="0"/>
                <a:ea typeface="Calibri" panose="020F0502020204030204" pitchFamily="34" charset="0"/>
                <a:cs typeface="Arial" panose="020B0604020202020204" pitchFamily="34" charset="0"/>
              </a:rPr>
              <a:t>Profesor, y</a:t>
            </a:r>
            <a:r>
              <a:rPr lang="es-PE" i="1" dirty="0">
                <a:solidFill>
                  <a:srgbClr val="C00000"/>
                </a:solidFill>
                <a:effectLst/>
                <a:latin typeface="Arial" panose="020B0604020202020204" pitchFamily="34" charset="0"/>
                <a:ea typeface="Calibri" panose="020F0502020204030204" pitchFamily="34" charset="0"/>
                <a:cs typeface="Arial" panose="020B0604020202020204" pitchFamily="34" charset="0"/>
              </a:rPr>
              <a:t>o pienso que, así como el rey pudiendo afeitarse no lo hace, así, el barbero tiene que afeitarse, también, porque si no lo hace, el barbero, tendría la apariencia de desaseado; además, su presencia no sería simpática; ya que, por lo visto, en el reino, todos tenían que estar limpios y bien afeitados, empezando por el Rey, el barbero y, ¡hasta el último habitante varón!</a:t>
            </a:r>
            <a:endParaRPr lang="es-PE"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p>
            <a:pPr marL="447675" indent="-447675">
              <a:spcAft>
                <a:spcPts val="800"/>
              </a:spcAft>
              <a:tabLst>
                <a:tab pos="447675" algn="l"/>
              </a:tabLst>
            </a:pPr>
            <a:r>
              <a:rPr lang="es-PE" dirty="0">
                <a:solidFill>
                  <a:srgbClr val="C00000"/>
                </a:solidFill>
                <a:effectLst/>
                <a:latin typeface="Arial" panose="020B0604020202020204" pitchFamily="34" charset="0"/>
                <a:ea typeface="Calibri" panose="020F0502020204030204" pitchFamily="34" charset="0"/>
                <a:cs typeface="Arial" panose="020B0604020202020204" pitchFamily="34" charset="0"/>
              </a:rPr>
              <a:t>Valentín</a:t>
            </a:r>
            <a:r>
              <a:rPr lang="es-PE"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-Ah! ¡Sí hermano, tienes razón! ¡Ese barbero por gusto se “hace paltas”! ¡Ese está loco!</a:t>
            </a:r>
            <a:endParaRPr lang="es-PE"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p>
            <a:pPr marL="447675" indent="-447675">
              <a:spcAft>
                <a:spcPts val="800"/>
              </a:spcAft>
              <a:tabLst>
                <a:tab pos="447675" algn="l"/>
              </a:tabLst>
            </a:pPr>
            <a:r>
              <a:rPr lang="es-PE" dirty="0">
                <a:solidFill>
                  <a:srgbClr val="C00000"/>
                </a:solidFill>
                <a:effectLst/>
                <a:latin typeface="Arial" panose="020B0604020202020204" pitchFamily="34" charset="0"/>
                <a:ea typeface="Calibri" panose="020F0502020204030204" pitchFamily="34" charset="0"/>
                <a:cs typeface="Arial" panose="020B0604020202020204" pitchFamily="34" charset="0"/>
              </a:rPr>
              <a:t>Pedro: </a:t>
            </a:r>
            <a:r>
              <a:rPr lang="es-PE"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¡Ja jajá, y el Rey también!</a:t>
            </a:r>
            <a:endParaRPr lang="es-PE"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p>
            <a:pPr marL="447675" indent="-447675">
              <a:spcAft>
                <a:spcPts val="800"/>
              </a:spcAft>
              <a:tabLst>
                <a:tab pos="447675" algn="l"/>
              </a:tabLst>
            </a:pPr>
            <a:r>
              <a:rPr lang="es-PE" dirty="0">
                <a:solidFill>
                  <a:srgbClr val="C00000"/>
                </a:solidFill>
                <a:effectLst/>
                <a:latin typeface="Arial" panose="020B0604020202020204" pitchFamily="34" charset="0"/>
                <a:ea typeface="Calibri" panose="020F0502020204030204" pitchFamily="34" charset="0"/>
                <a:cs typeface="Arial" panose="020B0604020202020204" pitchFamily="34" charset="0"/>
              </a:rPr>
              <a:t>Todos: </a:t>
            </a:r>
            <a:r>
              <a:rPr lang="es-PE"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¡Ja jaja!</a:t>
            </a:r>
          </a:p>
          <a:p>
            <a:pPr marL="447675" indent="-447675">
              <a:spcAft>
                <a:spcPts val="800"/>
              </a:spcAft>
              <a:tabLst>
                <a:tab pos="447675" algn="l"/>
              </a:tabLst>
            </a:pPr>
            <a:endParaRPr lang="es-PE" sz="1600" dirty="0">
              <a:effectLst/>
              <a:latin typeface="Arial" panose="020B0604020202020204" pitchFamily="34" charset="0"/>
              <a:ea typeface="Calibri" panose="020F0502020204030204" pitchFamily="34" charset="0"/>
            </a:endParaRPr>
          </a:p>
          <a:p>
            <a:r>
              <a:rPr lang="es-PE" sz="1200" dirty="0">
                <a:effectLst/>
                <a:latin typeface="Times New Roman" panose="02020603050405020304" pitchFamily="18" charset="0"/>
                <a:ea typeface="Calibri" panose="020F0502020204030204" pitchFamily="34" charset="0"/>
                <a:cs typeface="Times New Roman" panose="02020603050405020304" pitchFamily="18" charset="0"/>
              </a:rPr>
              <a:t>Peruanismo: hacerse de problemas. Encontrar problema donde no existe.</a:t>
            </a:r>
            <a:endParaRPr lang="es-PE" sz="16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21720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549F8D2-57E8-42ED-B4A0-D633A86BCA06}"/>
              </a:ext>
            </a:extLst>
          </p:cNvPr>
          <p:cNvSpPr txBox="1"/>
          <p:nvPr/>
        </p:nvSpPr>
        <p:spPr>
          <a:xfrm>
            <a:off x="1859280" y="1229360"/>
            <a:ext cx="7863840" cy="3810000"/>
          </a:xfrm>
          <a:prstGeom prst="rect">
            <a:avLst/>
          </a:prstGeom>
          <a:noFill/>
        </p:spPr>
        <p:txBody>
          <a:bodyPr wrap="square">
            <a:spAutoFit/>
          </a:bodyPr>
          <a:lstStyle/>
          <a:p>
            <a:pPr algn="just"/>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1. Comentario</a:t>
            </a:r>
          </a:p>
          <a:p>
            <a:pPr algn="just"/>
            <a:endPar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endParaRPr>
          </a:p>
          <a:p>
            <a:pPr algn="just"/>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Pensamos que, la respuesta de Valentín no deja de ser lógica: </a:t>
            </a:r>
            <a:r>
              <a:rPr lang="es-PE" i="1" spc="-20" dirty="0">
                <a:solidFill>
                  <a:srgbClr val="C00000"/>
                </a:solidFill>
                <a:effectLst/>
                <a:latin typeface="Arial" panose="020B0604020202020204" pitchFamily="34" charset="0"/>
                <a:ea typeface="Calibri" panose="020F0502020204030204" pitchFamily="34" charset="0"/>
                <a:cs typeface="Arial" panose="020B0604020202020204" pitchFamily="34" charset="0"/>
              </a:rPr>
              <a:t>-¡Qué raro!, ¡si en todo pueblo, donde  hay un maestro artesano, también hay un aprendices! </a:t>
            </a:r>
            <a:endParaRPr lang="es-PE" spc="-20"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p>
            <a:pPr algn="just"/>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 </a:t>
            </a:r>
          </a:p>
          <a:p>
            <a:pPr algn="just"/>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Llegado a este punto, pensamos que Valentín se ha ubicado bien en el tiempo y el espacio: </a:t>
            </a:r>
            <a:r>
              <a:rPr lang="es-PE" i="1" spc="-20" dirty="0">
                <a:solidFill>
                  <a:srgbClr val="C00000"/>
                </a:solidFill>
                <a:effectLst/>
                <a:latin typeface="Arial" panose="020B0604020202020204" pitchFamily="34" charset="0"/>
                <a:ea typeface="Calibri" panose="020F0502020204030204" pitchFamily="34" charset="0"/>
                <a:cs typeface="Arial" panose="020B0604020202020204" pitchFamily="34" charset="0"/>
              </a:rPr>
              <a:t>pacha</a:t>
            </a:r>
            <a:r>
              <a:rPr lang="es-PE" i="1"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 </a:t>
            </a:r>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(Mejía Huamán, 2011, p. 67-85)</a:t>
            </a:r>
            <a:r>
              <a:rPr lang="es-PE" i="1"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 </a:t>
            </a:r>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 Dado que, se está haciendo referencia al Rey, lo que nos debe llevar a pensar que las cosas ocurren en una sociedad feudal o semi feudal, donde al artesano es el “</a:t>
            </a:r>
            <a:r>
              <a:rPr lang="es-PE" i="1"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maestro</a:t>
            </a:r>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 y a sus operarios “</a:t>
            </a:r>
            <a:r>
              <a:rPr lang="es-PE" i="1"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aprendices</a:t>
            </a:r>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 por lo que podríamos entender que la paradoja está formulada fuera del contexto histórico real.</a:t>
            </a:r>
          </a:p>
          <a:p>
            <a:pPr algn="just"/>
            <a:r>
              <a:rPr lang="es-PE"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 </a:t>
            </a:r>
          </a:p>
        </p:txBody>
      </p:sp>
    </p:spTree>
    <p:extLst>
      <p:ext uri="{BB962C8B-B14F-4D97-AF65-F5344CB8AC3E}">
        <p14:creationId xmlns:p14="http://schemas.microsoft.com/office/powerpoint/2010/main" val="10910380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19D6790-18D8-4C7C-8F12-9547E8915546}"/>
              </a:ext>
            </a:extLst>
          </p:cNvPr>
          <p:cNvSpPr txBox="1"/>
          <p:nvPr/>
        </p:nvSpPr>
        <p:spPr>
          <a:xfrm>
            <a:off x="1742440" y="407919"/>
            <a:ext cx="8707120" cy="2308324"/>
          </a:xfrm>
          <a:prstGeom prst="rect">
            <a:avLst/>
          </a:prstGeom>
          <a:solidFill>
            <a:schemeClr val="accent1">
              <a:lumMod val="20000"/>
              <a:lumOff val="80000"/>
            </a:schemeClr>
          </a:solidFill>
        </p:spPr>
        <p:txBody>
          <a:bodyPr wrap="square">
            <a:spAutoFit/>
          </a:bodyPr>
          <a:lstStyle/>
          <a:p>
            <a:pPr algn="just"/>
            <a:r>
              <a:rPr lang="es-PE" sz="1800"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Nosotros pensamos que, </a:t>
            </a:r>
            <a:r>
              <a:rPr lang="es-PE" sz="1800" i="1"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filosofía</a:t>
            </a:r>
            <a:r>
              <a:rPr lang="es-PE" sz="1800"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 no es plantearse preguntas difíciles e incomprensibles, como alguna vez se pensó; filosofía es preguntarse sobre problemas específicos, sean de la comunidad o del saber en general, pero, de manera sencilla. Contrariamente, podríamos pensar que el problema no ha sido bien entendido. </a:t>
            </a:r>
          </a:p>
          <a:p>
            <a:pPr algn="just"/>
            <a:endParaRPr lang="es-PE" spc="-20" dirty="0">
              <a:solidFill>
                <a:srgbClr val="505050"/>
              </a:solidFill>
              <a:latin typeface="Arial" panose="020B0604020202020204" pitchFamily="34" charset="0"/>
              <a:ea typeface="Calibri" panose="020F0502020204030204" pitchFamily="34" charset="0"/>
              <a:cs typeface="Arial" panose="020B0604020202020204" pitchFamily="34" charset="0"/>
            </a:endParaRPr>
          </a:p>
          <a:p>
            <a:pPr algn="just"/>
            <a:r>
              <a:rPr lang="es-PE" sz="1800"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Desde luego, algunas preguntas son difíciles de ser respondidas; pero, la formulación de un problema bien entendido, debe hacerse de manera clara y sencilla. </a:t>
            </a:r>
            <a:endParaRPr lang="es-PE" spc="-20" dirty="0">
              <a:solidFill>
                <a:srgbClr val="505050"/>
              </a:solidFill>
              <a:latin typeface="Arial" panose="020B0604020202020204" pitchFamily="34" charset="0"/>
              <a:ea typeface="Calibri" panose="020F0502020204030204" pitchFamily="34" charset="0"/>
              <a:cs typeface="Arial" panose="020B0604020202020204" pitchFamily="34" charset="0"/>
            </a:endParaRPr>
          </a:p>
        </p:txBody>
      </p:sp>
      <p:pic>
        <p:nvPicPr>
          <p:cNvPr id="9218" name="Picture 2" descr="EL MUNDO ES ANCHO Y AJENO - PDF Descargar libre">
            <a:extLst>
              <a:ext uri="{FF2B5EF4-FFF2-40B4-BE49-F238E27FC236}">
                <a16:creationId xmlns:a16="http://schemas.microsoft.com/office/drawing/2014/main" id="{5B46591D-9B8B-432A-A871-7B563F91B9C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9792" t="2297" r="17708" b="15213"/>
          <a:stretch/>
        </p:blipFill>
        <p:spPr bwMode="auto">
          <a:xfrm>
            <a:off x="6644640" y="2794724"/>
            <a:ext cx="4476600" cy="3970318"/>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1614FE19-4094-4851-AB16-FDE8A2F424CF}"/>
              </a:ext>
            </a:extLst>
          </p:cNvPr>
          <p:cNvSpPr txBox="1"/>
          <p:nvPr/>
        </p:nvSpPr>
        <p:spPr>
          <a:xfrm>
            <a:off x="1168400" y="3864758"/>
            <a:ext cx="5130800" cy="1477328"/>
          </a:xfrm>
          <a:prstGeom prst="rect">
            <a:avLst/>
          </a:prstGeom>
          <a:solidFill>
            <a:schemeClr val="bg2">
              <a:lumMod val="90000"/>
            </a:schemeClr>
          </a:solidFill>
        </p:spPr>
        <p:txBody>
          <a:bodyPr wrap="square">
            <a:spAutoFit/>
          </a:bodyPr>
          <a:lstStyle/>
          <a:p>
            <a:pPr algn="just"/>
            <a:r>
              <a:rPr lang="es-PE" sz="1800"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Consideramos que muchas personas, aún sin haber nunca pisado el colegio, como Rosendo Maqui, en la novela </a:t>
            </a:r>
            <a:r>
              <a:rPr lang="es-PE" sz="1800" i="1"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El Mundo es Ancho y Ajeno</a:t>
            </a:r>
            <a:r>
              <a:rPr lang="es-PE" sz="1800" spc="-20" dirty="0">
                <a:solidFill>
                  <a:srgbClr val="505050"/>
                </a:solidFill>
                <a:effectLst/>
                <a:latin typeface="Arial" panose="020B0604020202020204" pitchFamily="34" charset="0"/>
                <a:ea typeface="Calibri" panose="020F0502020204030204" pitchFamily="34" charset="0"/>
                <a:cs typeface="Arial" panose="020B0604020202020204" pitchFamily="34" charset="0"/>
              </a:rPr>
              <a:t> de Ciro Alegría, son sabios en su comunidad. (Alegría, 1971. Cap. I)</a:t>
            </a:r>
            <a:endParaRPr lang="es-PE" sz="1600" spc="-20" dirty="0">
              <a:solidFill>
                <a:srgbClr val="505050"/>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68912770"/>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Espiral</Template>
  <TotalTime>873</TotalTime>
  <Words>3652</Words>
  <Application>Microsoft Office PowerPoint</Application>
  <PresentationFormat>Panorámica</PresentationFormat>
  <Paragraphs>219</Paragraphs>
  <Slides>33</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33</vt:i4>
      </vt:variant>
    </vt:vector>
  </HeadingPairs>
  <TitlesOfParts>
    <vt:vector size="42" baseType="lpstr">
      <vt:lpstr>arial</vt:lpstr>
      <vt:lpstr>arial</vt:lpstr>
      <vt:lpstr>Cambria Math</vt:lpstr>
      <vt:lpstr>Century Gothic</vt:lpstr>
      <vt:lpstr>MajritTxRoman</vt:lpstr>
      <vt:lpstr>Source Sans Pro</vt:lpstr>
      <vt:lpstr>Times New Roman</vt:lpstr>
      <vt:lpstr>Wingdings 3</vt:lpstr>
      <vt:lpstr>Espiral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Mario Mejia</dc:creator>
  <cp:lastModifiedBy>Mario Mejia</cp:lastModifiedBy>
  <cp:revision>29</cp:revision>
  <dcterms:created xsi:type="dcterms:W3CDTF">2021-12-27T13:43:58Z</dcterms:created>
  <dcterms:modified xsi:type="dcterms:W3CDTF">2022-01-17T10:36:51Z</dcterms:modified>
</cp:coreProperties>
</file>